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0" r:id="rId1"/>
    <p:sldMasterId id="2147483771" r:id="rId2"/>
    <p:sldMasterId id="2147483772" r:id="rId3"/>
    <p:sldMasterId id="2147483773" r:id="rId4"/>
  </p:sldMasterIdLst>
  <p:notesMasterIdLst>
    <p:notesMasterId r:id="rId29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9" r:id="rId23"/>
    <p:sldId id="274" r:id="rId24"/>
    <p:sldId id="275" r:id="rId25"/>
    <p:sldId id="276" r:id="rId26"/>
    <p:sldId id="277" r:id="rId27"/>
    <p:sldId id="278" r:id="rId28"/>
  </p:sldIdLst>
  <p:sldSz cx="12187238" cy="6854825"/>
  <p:notesSz cx="6858000" cy="9144000"/>
  <p:defaultTextStyle>
    <a:defPPr algn="l" rtl="0" eaLnBrk="0" latinLnBrk="1" hangingPunct="0">
      <a:defRPr kumimoji="1" lang="ko-KR" altLang="en-U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>
        <a:alpha val="100000"/>
      </a:srgbClr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79"/>
    <p:restoredTop sz="87787" autoAdjust="0"/>
  </p:normalViewPr>
  <p:slideViewPr>
    <p:cSldViewPr>
      <p:cViewPr varScale="1">
        <p:scale>
          <a:sx n="50" d="100"/>
          <a:sy n="50" d="100"/>
        </p:scale>
        <p:origin x="1158" y="60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27" cy="7202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2019-12-12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97" y="685800"/>
            <a:ext cx="6095804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0016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28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46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6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284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1096758" y="6456747"/>
            <a:ext cx="2471265" cy="365102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900" b="0" i="0" baseline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1" lang="ko-KR" altLang="en-US" sz="900" b="0" i="0" baseline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2019-12-12</a:t>
            </a:fld>
            <a:endParaRPr kumimoji="1" lang="ko-KR" altLang="en-US" sz="900" b="0" i="0" baseline="0">
              <a:solidFill>
                <a:srgbClr val="FFFFFF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683900" y="6456747"/>
            <a:ext cx="4821964" cy="365102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900" b="0" i="0" baseline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900" b="0" i="0" baseline="0">
              <a:solidFill>
                <a:srgbClr val="FFFFFF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96279" y="6456747"/>
            <a:ext cx="1312604" cy="365102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000" b="0" i="0" baseline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683CFC39-0AB5-437B-ADEE-5EC16EBBCAFE}" type="slidenum">
              <a:rPr kumimoji="1" lang="ko-KR" altLang="en-US" sz="1000" b="0" i="0" baseline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000" b="0" i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28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46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6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284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1096758" y="6456747"/>
            <a:ext cx="2471265" cy="365102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900" b="0" i="0" baseline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1" lang="ko-KR" altLang="en-US" sz="900" b="0" i="0" baseline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2019-12-12</a:t>
            </a:fld>
            <a:endParaRPr kumimoji="1" lang="ko-KR" altLang="en-US" sz="900" b="0" i="0" baseline="0">
              <a:solidFill>
                <a:srgbClr val="FFFFFF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683900" y="6456747"/>
            <a:ext cx="4821964" cy="365102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900" b="0" i="0" baseline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900" b="0" i="0" baseline="0">
              <a:solidFill>
                <a:srgbClr val="FFFFFF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96279" y="6456747"/>
            <a:ext cx="1312604" cy="365102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000" b="0" i="0" baseline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B2E78F54-8A46-4AC1-930B-BA255C44223D}" type="slidenum">
              <a:rPr kumimoji="1" lang="ko-KR" altLang="en-US" sz="1000" b="0" i="0" baseline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000" b="0" i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28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46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6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284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1096758" y="6456747"/>
            <a:ext cx="2471265" cy="365102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900" b="0" i="0" baseline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1" lang="ko-KR" altLang="en-US" sz="900" b="0" i="0" baseline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2019-12-12</a:t>
            </a:fld>
            <a:endParaRPr kumimoji="1" lang="ko-KR" altLang="en-US" sz="900" b="0" i="0" baseline="0">
              <a:solidFill>
                <a:srgbClr val="FFFFFF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683900" y="6456747"/>
            <a:ext cx="4821964" cy="365102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900" b="0" i="0" baseline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900" b="0" i="0" baseline="0">
              <a:solidFill>
                <a:srgbClr val="FFFFFF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96279" y="6456747"/>
            <a:ext cx="1312604" cy="365102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000" b="0" i="0" baseline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0602443D-36CD-4A77-81E6-A998817BF773}" type="slidenum">
              <a:rPr kumimoji="1" lang="ko-KR" altLang="en-US" sz="1000" b="0" i="0" baseline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000" b="0" i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28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46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6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284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1096758" y="6456747"/>
            <a:ext cx="2471265" cy="365102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900" b="0" i="0" baseline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1" lang="ko-KR" altLang="en-US" sz="900" b="0" i="0" baseline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2019-12-12</a:t>
            </a:fld>
            <a:endParaRPr kumimoji="1" lang="ko-KR" altLang="en-US" sz="900" b="0" i="0" baseline="0">
              <a:solidFill>
                <a:srgbClr val="FFFFFF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683900" y="6456747"/>
            <a:ext cx="4821964" cy="365102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900" b="0" i="0" baseline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900" b="0" i="0" baseline="0">
              <a:solidFill>
                <a:srgbClr val="FFFFFF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896279" y="6456747"/>
            <a:ext cx="1312604" cy="365102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000" b="0" i="0" baseline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70FA103F-2548-43BC-892B-02DEFE10965A}" type="slidenum">
              <a:rPr kumimoji="1" lang="ko-KR" altLang="en-US" sz="1000" b="0" i="0" baseline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000" b="0" i="0">
              <a:solidFill>
                <a:srgbClr val="FFFFFF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328" y="274524"/>
            <a:ext cx="10967924" cy="114252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328" y="1599540"/>
            <a:ext cx="10967924" cy="452409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2052" name="TextBox 2051"/>
          <p:cNvSpPr txBox="1"/>
          <p:nvPr/>
        </p:nvSpPr>
        <p:spPr>
          <a:xfrm>
            <a:off x="1562" y="6398027"/>
            <a:ext cx="12185021" cy="457145"/>
          </a:xfrm>
          <a:prstGeom prst="rect">
            <a:avLst/>
          </a:prstGeom>
          <a:solidFill>
            <a:srgbClr val="BD582C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053" name="TextBox 2052"/>
          <p:cNvSpPr txBox="1"/>
          <p:nvPr/>
        </p:nvSpPr>
        <p:spPr>
          <a:xfrm>
            <a:off x="0" y="6331381"/>
            <a:ext cx="12183401" cy="63464"/>
          </a:xfrm>
          <a:prstGeom prst="rect">
            <a:avLst/>
          </a:prstGeom>
          <a:solidFill>
            <a:srgbClr val="E48312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cxnSp>
        <p:nvCxnSpPr>
          <p:cNvPr id="2059" name="직선 연결선 2058"/>
          <p:cNvCxnSpPr/>
          <p:nvPr/>
        </p:nvCxnSpPr>
        <p:spPr>
          <a:xfrm>
            <a:off x="1206272" y="4341040"/>
            <a:ext cx="9872445" cy="0"/>
          </a:xfrm>
          <a:prstGeom prst="line">
            <a:avLst/>
          </a:prstGeom>
          <a:ln w="6363" cap="flat" cmpd="sng" algn="ctr">
            <a:solidFill>
              <a:srgbClr val="808080"/>
            </a:solidFill>
            <a:prstDash val="solid"/>
            <a:round/>
          </a:ln>
        </p:spPr>
      </p:cxn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096758" y="6456747"/>
            <a:ext cx="2471265" cy="3651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900" b="0" i="0" baseline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ko-KR" altLang="en-US" sz="900" b="0" i="0" baseline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2019-12-12</a:t>
            </a:fld>
            <a:endParaRPr kumimoji="1" lang="ko-KR" altLang="en-US" sz="900" b="0" i="0" baseline="0">
              <a:solidFill>
                <a:srgbClr val="FFFFFF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83900" y="6456747"/>
            <a:ext cx="4821964" cy="3651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900" b="0" i="0" baseline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900" b="0" i="0" baseline="0">
              <a:solidFill>
                <a:srgbClr val="FFFFFF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896279" y="6456747"/>
            <a:ext cx="1312604" cy="3651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000" b="0" i="0" baseline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0DE6742A-7E34-4851-BA39-1BCDCC356FF4}" type="slidenum">
              <a:rPr kumimoji="1" lang="ko-KR" altLang="en-US" sz="1000" b="0" i="0" baseline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000" b="0" i="0">
              <a:solidFill>
                <a:srgbClr val="FFFFFF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328" y="274524"/>
            <a:ext cx="10967924" cy="114252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328" y="1599540"/>
            <a:ext cx="10967924" cy="452409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3076" name="TextBox 3075"/>
          <p:cNvSpPr txBox="1"/>
          <p:nvPr/>
        </p:nvSpPr>
        <p:spPr>
          <a:xfrm>
            <a:off x="1562" y="6398027"/>
            <a:ext cx="12185021" cy="457145"/>
          </a:xfrm>
          <a:prstGeom prst="rect">
            <a:avLst/>
          </a:prstGeom>
          <a:solidFill>
            <a:srgbClr val="BD582C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3077" name="TextBox 3076"/>
          <p:cNvSpPr txBox="1"/>
          <p:nvPr/>
        </p:nvSpPr>
        <p:spPr>
          <a:xfrm>
            <a:off x="0" y="6331381"/>
            <a:ext cx="12183401" cy="63464"/>
          </a:xfrm>
          <a:prstGeom prst="rect">
            <a:avLst/>
          </a:prstGeom>
          <a:solidFill>
            <a:srgbClr val="E48312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096758" y="6456747"/>
            <a:ext cx="2471265" cy="3651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900" b="0" i="0" baseline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ko-KR" altLang="en-US" sz="900" b="0" i="0" baseline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2019-12-12</a:t>
            </a:fld>
            <a:endParaRPr kumimoji="1" lang="ko-KR" altLang="en-US" sz="900" b="0" i="0" baseline="0">
              <a:solidFill>
                <a:srgbClr val="FFFFFF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83900" y="6456747"/>
            <a:ext cx="4821964" cy="3651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900" b="0" i="0" baseline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900" b="0" i="0" baseline="0">
              <a:solidFill>
                <a:srgbClr val="FFFFFF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896279" y="6456747"/>
            <a:ext cx="1312604" cy="3651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000" b="0" i="0" baseline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62A7839F-BA20-43BA-A88C-659634EE4CC8}" type="slidenum">
              <a:rPr kumimoji="1" lang="ko-KR" altLang="en-US" sz="1000" b="0" i="0" baseline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000" b="0" i="0">
              <a:solidFill>
                <a:srgbClr val="FFFFFF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6758" y="285674"/>
            <a:ext cx="10054969" cy="14507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b">
            <a:spAutoFit/>
          </a:bodyPr>
          <a:lstStyle/>
          <a:p>
            <a:pPr marL="0" lvl="0" indent="0" algn="ctr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400" b="0" i="0" baseline="0">
                <a:solidFill>
                  <a:schemeClr val="tx2"/>
                </a:solidFill>
                <a:latin typeface="Arial"/>
                <a:ea typeface="Arial"/>
                <a:sym typeface="Arial"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6758" y="1844322"/>
            <a:ext cx="10054969" cy="4021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0" tIns="45720" rIns="0" bIns="45720" anchor="t">
            <a:spAutoFit/>
          </a:bodyPr>
          <a:lstStyle/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마스터 텍스트 스타일 편집</a:t>
            </a:r>
          </a:p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둘째 수준</a:t>
            </a:r>
          </a:p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ea typeface="Arial"/>
                <a:sym typeface="Arial"/>
              </a:rPr>
              <a:t>셋째 수준</a:t>
            </a:r>
          </a:p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넷째 수준</a:t>
            </a:r>
          </a:p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다섯째 수준</a:t>
            </a:r>
          </a:p>
        </p:txBody>
      </p:sp>
      <p:sp>
        <p:nvSpPr>
          <p:cNvPr id="4100" name="TextBox 4099"/>
          <p:cNvSpPr txBox="1"/>
          <p:nvPr/>
        </p:nvSpPr>
        <p:spPr>
          <a:xfrm>
            <a:off x="0" y="6398027"/>
            <a:ext cx="12186584" cy="457145"/>
          </a:xfrm>
          <a:prstGeom prst="rect">
            <a:avLst/>
          </a:prstGeom>
          <a:solidFill>
            <a:srgbClr val="BD582C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4101" name="TextBox 4100"/>
          <p:cNvSpPr txBox="1"/>
          <p:nvPr/>
        </p:nvSpPr>
        <p:spPr>
          <a:xfrm>
            <a:off x="0" y="6331381"/>
            <a:ext cx="12186584" cy="66646"/>
          </a:xfrm>
          <a:prstGeom prst="rect">
            <a:avLst/>
          </a:prstGeom>
          <a:solidFill>
            <a:srgbClr val="E48312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cxnSp>
        <p:nvCxnSpPr>
          <p:cNvPr id="4102" name="직선 연결선 4101"/>
          <p:cNvCxnSpPr/>
          <p:nvPr/>
        </p:nvCxnSpPr>
        <p:spPr>
          <a:xfrm>
            <a:off x="1191983" y="1736427"/>
            <a:ext cx="9964544" cy="0"/>
          </a:xfrm>
          <a:prstGeom prst="line">
            <a:avLst/>
          </a:prstGeom>
          <a:ln w="6363" cap="flat" cmpd="sng" algn="ctr">
            <a:solidFill>
              <a:srgbClr val="808080"/>
            </a:solidFill>
            <a:prstDash val="solid"/>
            <a:round/>
          </a:ln>
        </p:spPr>
      </p:cxn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096758" y="6456747"/>
            <a:ext cx="2471265" cy="3651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900" b="0" i="0" baseline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ko-KR" altLang="en-US" sz="900" b="0" i="0" baseline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2019-12-12</a:t>
            </a:fld>
            <a:endParaRPr kumimoji="1" lang="ko-KR" altLang="en-US" sz="900" b="0" i="0" baseline="0">
              <a:solidFill>
                <a:srgbClr val="FFFFFF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83900" y="6456747"/>
            <a:ext cx="4821964" cy="3651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900" b="0" i="0" baseline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900" b="0" i="0" baseline="0">
              <a:solidFill>
                <a:srgbClr val="FFFFFF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896279" y="6456747"/>
            <a:ext cx="1312604" cy="3651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000" b="0" i="0" baseline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85061846-FCBE-4A04-A0F1-6DAFB90067EB}" type="slidenum">
              <a:rPr kumimoji="1" lang="ko-KR" altLang="en-US" sz="1000" b="0" i="0" baseline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000" b="0" i="0">
              <a:solidFill>
                <a:srgbClr val="FFFFFF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6758" y="285674"/>
            <a:ext cx="10054969" cy="14507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b">
            <a:spAutoFit/>
          </a:bodyPr>
          <a:lstStyle/>
          <a:p>
            <a:pPr marL="0" lvl="0" indent="0" algn="ctr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400" b="0" i="0" baseline="0">
                <a:solidFill>
                  <a:schemeClr val="tx2"/>
                </a:solidFill>
                <a:latin typeface="Arial"/>
                <a:ea typeface="Arial"/>
                <a:sym typeface="Arial"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15504" y="1844322"/>
            <a:ext cx="4936222" cy="40219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0" tIns="45720" rIns="0" bIns="45720" anchor="t">
            <a:spAutoFit/>
          </a:bodyPr>
          <a:lstStyle/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마스터 텍스트 스타일 편집</a:t>
            </a:r>
          </a:p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둘째 수준</a:t>
            </a:r>
          </a:p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ea typeface="Arial"/>
                <a:sym typeface="Arial"/>
              </a:rPr>
              <a:t>셋째 수준</a:t>
            </a:r>
          </a:p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넷째 수준</a:t>
            </a:r>
          </a:p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다섯째 수준</a:t>
            </a:r>
          </a:p>
        </p:txBody>
      </p:sp>
      <p:sp>
        <p:nvSpPr>
          <p:cNvPr id="5124" name="TextBox 5123"/>
          <p:cNvSpPr txBox="1"/>
          <p:nvPr/>
        </p:nvSpPr>
        <p:spPr>
          <a:xfrm>
            <a:off x="0" y="6398027"/>
            <a:ext cx="12186584" cy="457145"/>
          </a:xfrm>
          <a:prstGeom prst="rect">
            <a:avLst/>
          </a:prstGeom>
          <a:solidFill>
            <a:srgbClr val="BD582C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5125" name="TextBox 5124"/>
          <p:cNvSpPr txBox="1"/>
          <p:nvPr/>
        </p:nvSpPr>
        <p:spPr>
          <a:xfrm>
            <a:off x="0" y="6331381"/>
            <a:ext cx="12186584" cy="66646"/>
          </a:xfrm>
          <a:prstGeom prst="rect">
            <a:avLst/>
          </a:prstGeom>
          <a:solidFill>
            <a:srgbClr val="E48312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cxnSp>
        <p:nvCxnSpPr>
          <p:cNvPr id="5126" name="직선 연결선 5125"/>
          <p:cNvCxnSpPr/>
          <p:nvPr/>
        </p:nvCxnSpPr>
        <p:spPr>
          <a:xfrm>
            <a:off x="1191983" y="1736427"/>
            <a:ext cx="9964544" cy="0"/>
          </a:xfrm>
          <a:prstGeom prst="line">
            <a:avLst/>
          </a:prstGeom>
          <a:ln w="6363" cap="flat" cmpd="sng" algn="ctr">
            <a:solidFill>
              <a:srgbClr val="808080"/>
            </a:solidFill>
            <a:prstDash val="solid"/>
            <a:round/>
          </a:ln>
        </p:spPr>
      </p:cxn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096758" y="6456747"/>
            <a:ext cx="2471265" cy="3651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900" b="0" i="0" baseline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ko-KR" altLang="en-US" sz="900" b="0" i="0" baseline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2019-12-12</a:t>
            </a:fld>
            <a:endParaRPr kumimoji="1" lang="ko-KR" altLang="en-US" sz="900" b="0" i="0" baseline="0">
              <a:solidFill>
                <a:srgbClr val="FFFFFF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83900" y="6456747"/>
            <a:ext cx="4821964" cy="3651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900" b="0" i="0" baseline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900" b="0" i="0" baseline="0">
              <a:solidFill>
                <a:srgbClr val="FFFFFF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896279" y="6456747"/>
            <a:ext cx="1312604" cy="3651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000" b="0" i="0" baseline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59744847-C18E-44F9-8713-32CC9207F810}" type="slidenum">
              <a:rPr kumimoji="1" lang="ko-KR" altLang="en-US" sz="1000" b="0" i="0" baseline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  <a:cs typeface="+mn-cs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000" b="0" i="0">
              <a:solidFill>
                <a:srgbClr val="FFFFFF">
                  <a:alpha val="100000"/>
                </a:srgbClr>
              </a:solidFill>
              <a:latin typeface="Calibri"/>
              <a:ea typeface="맑은 고딕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9.png"/><Relationship Id="rId5" Type="http://schemas.openxmlformats.org/officeDocument/2006/relationships/image" Target="../media/image33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제목 1"/>
          <p:cNvSpPr>
            <a:spLocks noGrp="1"/>
          </p:cNvSpPr>
          <p:nvPr>
            <p:ph type="ctrTitle"/>
          </p:nvPr>
        </p:nvSpPr>
        <p:spPr>
          <a:xfrm>
            <a:off x="1096758" y="3192780"/>
            <a:ext cx="10054970" cy="1130789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b">
            <a:spAutoFit/>
          </a:bodyPr>
          <a:lstStyle/>
          <a:p>
            <a:pPr marL="0" lvl="0" indent="0" algn="l" defTabSz="58846888" rtl="0" eaLnBrk="1" latinLnBrk="1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8000" b="0" i="0" baseline="0">
                <a:solidFill>
                  <a:srgbClr val="262626">
                    <a:alpha val="100000"/>
                  </a:srgbClr>
                </a:solidFill>
                <a:latin typeface="Calibri Light"/>
                <a:ea typeface="맑은 고딕"/>
                <a:sym typeface="Arial"/>
              </a:rPr>
              <a:t>모임 채팅 앱</a:t>
            </a:r>
            <a:endParaRPr kumimoji="0" lang="ko-KR" altLang="en-US" sz="8000" b="0" i="0">
              <a:solidFill>
                <a:srgbClr val="262626">
                  <a:alpha val="100000"/>
                </a:srgbClr>
              </a:solidFill>
              <a:latin typeface="Calibri Light"/>
              <a:ea typeface="맑은 고딕"/>
              <a:sym typeface="Arial"/>
            </a:endParaRPr>
          </a:p>
        </p:txBody>
      </p:sp>
      <p:sp>
        <p:nvSpPr>
          <p:cNvPr id="6149" name="부제목 2"/>
          <p:cNvSpPr>
            <a:spLocks noGrp="1"/>
          </p:cNvSpPr>
          <p:nvPr>
            <p:ph type="subTitle" idx="1"/>
          </p:nvPr>
        </p:nvSpPr>
        <p:spPr>
          <a:xfrm>
            <a:off x="3817248" y="5528279"/>
            <a:ext cx="8083662" cy="803941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r" defTabSz="58846888" rtl="0" eaLnBrk="1" latinLnBrk="1" hangingPunct="1">
              <a:lnSpc>
                <a:spcPct val="90000"/>
              </a:lnSpc>
              <a:spcBef>
                <a:spcPct val="12000"/>
              </a:spcBef>
              <a:spcAft>
                <a:spcPct val="2000"/>
              </a:spcAft>
              <a:buNone/>
              <a:defRPr/>
            </a:pPr>
            <a:r>
              <a:rPr kumimoji="0" lang="ko-KR" altLang="en-US" sz="2400" b="0" i="0" baseline="0">
                <a:solidFill>
                  <a:srgbClr val="637052">
                    <a:alpha val="100000"/>
                  </a:srgbClr>
                </a:solidFill>
                <a:latin typeface="Calibri Light"/>
                <a:ea typeface="맑은 고딕"/>
                <a:sym typeface="Arial"/>
              </a:rPr>
              <a:t>하리</a:t>
            </a:r>
          </a:p>
          <a:p>
            <a:pPr marL="0" lvl="0" indent="0" algn="r" defTabSz="58846888" rtl="0" eaLnBrk="1" latinLnBrk="1" hangingPunct="1">
              <a:lnSpc>
                <a:spcPct val="90000"/>
              </a:lnSpc>
              <a:spcBef>
                <a:spcPct val="12000"/>
              </a:spcBef>
              <a:spcAft>
                <a:spcPct val="2000"/>
              </a:spcAft>
              <a:buNone/>
              <a:defRPr/>
            </a:pPr>
            <a:r>
              <a:rPr kumimoji="0" lang="ko-KR" altLang="en-US" sz="2400" b="0" i="0" baseline="0">
                <a:solidFill>
                  <a:srgbClr val="637052">
                    <a:alpha val="100000"/>
                  </a:srgbClr>
                </a:solidFill>
                <a:latin typeface="Calibri Light"/>
                <a:ea typeface="맑은 고딕"/>
                <a:sym typeface="Arial"/>
              </a:rPr>
              <a:t>김권</a:t>
            </a:r>
            <a:r>
              <a:rPr kumimoji="0" lang="ko-KR" altLang="en-US" sz="2400" b="0" i="0" baseline="0">
                <a:solidFill>
                  <a:srgbClr val="637052">
                    <a:alpha val="100000"/>
                  </a:srgbClr>
                </a:solidFill>
                <a:latin typeface="Calibri"/>
                <a:ea typeface="맑은 고딕"/>
                <a:sym typeface="Arial"/>
              </a:rPr>
              <a:t>,</a:t>
            </a:r>
            <a:r>
              <a:rPr kumimoji="0" lang="ko-KR" altLang="en-US" sz="2400" b="0" i="0" baseline="0">
                <a:solidFill>
                  <a:srgbClr val="637052">
                    <a:alpha val="100000"/>
                  </a:srgbClr>
                </a:solidFill>
                <a:latin typeface="Calibri Light"/>
                <a:ea typeface="맑은 고딕"/>
                <a:sym typeface="Arial"/>
              </a:rPr>
              <a:t> 강재민</a:t>
            </a:r>
            <a:r>
              <a:rPr kumimoji="0" lang="ko-KR" altLang="en-US" sz="2400" b="0" i="0" baseline="0">
                <a:solidFill>
                  <a:srgbClr val="637052">
                    <a:alpha val="100000"/>
                  </a:srgbClr>
                </a:solidFill>
                <a:latin typeface="Calibri"/>
                <a:ea typeface="맑은 고딕"/>
                <a:sym typeface="Arial"/>
              </a:rPr>
              <a:t>,</a:t>
            </a:r>
            <a:r>
              <a:rPr kumimoji="0" lang="ko-KR" altLang="en-US" sz="2400" b="0" i="0" baseline="0">
                <a:solidFill>
                  <a:srgbClr val="637052">
                    <a:alpha val="100000"/>
                  </a:srgbClr>
                </a:solidFill>
                <a:latin typeface="Calibri Light"/>
                <a:ea typeface="맑은 고딕"/>
                <a:sym typeface="Arial"/>
              </a:rPr>
              <a:t> 김재욱</a:t>
            </a:r>
            <a:r>
              <a:rPr kumimoji="0" lang="ko-KR" altLang="en-US" sz="2400" b="0" i="0" baseline="0">
                <a:solidFill>
                  <a:srgbClr val="637052">
                    <a:alpha val="100000"/>
                  </a:srgbClr>
                </a:solidFill>
                <a:latin typeface="Calibri"/>
                <a:ea typeface="맑은 고딕"/>
                <a:sym typeface="Arial"/>
              </a:rPr>
              <a:t>,</a:t>
            </a:r>
            <a:r>
              <a:rPr kumimoji="0" lang="ko-KR" altLang="en-US" sz="2400" b="0" i="0" baseline="0">
                <a:solidFill>
                  <a:srgbClr val="637052">
                    <a:alpha val="100000"/>
                  </a:srgbClr>
                </a:solidFill>
                <a:latin typeface="Calibri Light"/>
                <a:ea typeface="맑은 고딕"/>
                <a:sym typeface="Arial"/>
              </a:rPr>
              <a:t> 정통윤</a:t>
            </a:r>
            <a:endParaRPr kumimoji="0" lang="ko-KR" altLang="en-US" sz="2400" b="0" i="0">
              <a:solidFill>
                <a:srgbClr val="637052">
                  <a:alpha val="100000"/>
                </a:srgbClr>
              </a:solidFill>
              <a:latin typeface="Calibri Light"/>
              <a:ea typeface="맑은 고딕"/>
              <a:sym typeface="Arial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TextBox 16387"/>
          <p:cNvSpPr txBox="1"/>
          <p:nvPr/>
        </p:nvSpPr>
        <p:spPr>
          <a:xfrm>
            <a:off x="1096758" y="1021080"/>
            <a:ext cx="10054970" cy="7153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b">
            <a:spAutoFit/>
          </a:bodyPr>
          <a:lstStyle/>
          <a:p>
            <a:pPr marL="0" lvl="0" indent="0" algn="l" defTabSz="58846888" rtl="0" eaLnBrk="1" latinLnBrk="1" hangingPunct="1">
              <a:lnSpc>
                <a:spcPct val="85000"/>
              </a:lnSpc>
              <a:spcBef>
                <a:spcPct val="0"/>
              </a:spcBef>
              <a:spcAft>
                <a:spcPct val="6000"/>
              </a:spcAft>
              <a:buNone/>
              <a:defRPr/>
            </a:pPr>
            <a:r>
              <a:rPr kumimoji="1" lang="ko-KR" altLang="en-US" sz="4800" b="0" i="0" baseline="0">
                <a:solidFill>
                  <a:srgbClr val="404040">
                    <a:alpha val="100000"/>
                  </a:srgbClr>
                </a:solidFill>
                <a:latin typeface="Calibri Light"/>
                <a:ea typeface="맑은 고딕"/>
              </a:rPr>
              <a:t>프로젝트 설계</a:t>
            </a:r>
            <a:endParaRPr kumimoji="1" lang="ko-KR" altLang="en-US" sz="4800" b="0" i="0">
              <a:solidFill>
                <a:srgbClr val="404040">
                  <a:alpha val="100000"/>
                </a:srgbClr>
              </a:solidFill>
              <a:latin typeface="Calibri Light"/>
              <a:ea typeface="맑은 고딕"/>
            </a:endParaRPr>
          </a:p>
        </p:txBody>
      </p:sp>
      <p:pic>
        <p:nvPicPr>
          <p:cNvPr id="16389" name="그림 16388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061787" y="1949091"/>
            <a:ext cx="9120080" cy="435689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6390" name="TextBox 16389"/>
          <p:cNvSpPr txBox="1"/>
          <p:nvPr/>
        </p:nvSpPr>
        <p:spPr>
          <a:xfrm>
            <a:off x="1342802" y="2058606"/>
            <a:ext cx="10054969" cy="89223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0" tIns="45720" rIns="0" bIns="45720" anchor="t">
            <a:spAutoFit/>
          </a:bodyPr>
          <a:lstStyle/>
          <a:p>
            <a:pPr marL="0" lvl="0" indent="0" algn="l" defTabSz="58846888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6000"/>
              </a:spcAft>
              <a:buNone/>
              <a:defRPr/>
            </a:pPr>
            <a:r>
              <a:rPr kumimoji="1" lang="ko-KR" altLang="en-US" sz="2800" b="0" i="0" baseline="0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DB 설계</a:t>
            </a:r>
            <a:br>
              <a:rPr kumimoji="1" lang="ko-KR" altLang="en-US" sz="2000" b="0" i="0" baseline="0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</a:br>
            <a:endParaRPr kumimoji="1" lang="ko-KR" altLang="en-US" sz="2000" b="0" i="0">
              <a:solidFill>
                <a:srgbClr val="404040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extBox 17411"/>
          <p:cNvSpPr txBox="1"/>
          <p:nvPr/>
        </p:nvSpPr>
        <p:spPr>
          <a:xfrm>
            <a:off x="1096758" y="2130926"/>
            <a:ext cx="10054970" cy="19697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0" tIns="45720" rIns="0" bIns="45720" anchor="t">
            <a:spAutoFit/>
          </a:bodyPr>
          <a:lstStyle/>
          <a:p>
            <a:pPr marL="0" lvl="0" indent="0" algn="l" defTabSz="58846888" rtl="0" eaLnBrk="1" latinLnBrk="1" hangingPunct="1">
              <a:lnSpc>
                <a:spcPct val="90000"/>
              </a:lnSpc>
              <a:spcBef>
                <a:spcPct val="12000"/>
              </a:spcBef>
              <a:spcAft>
                <a:spcPct val="2000"/>
              </a:spcAft>
              <a:buNone/>
              <a:defRPr/>
            </a:pPr>
            <a:r>
              <a:rPr kumimoji="1" lang="ko-KR" altLang="en-US" sz="2000" b="1" i="0" baseline="0" dirty="0" err="1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ㅇ주요</a:t>
            </a:r>
            <a:r>
              <a:rPr kumimoji="1" lang="ko-KR" altLang="en-US" sz="2000" b="1" i="0" baseline="0" dirty="0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 기술</a:t>
            </a:r>
            <a:endParaRPr kumimoji="1" lang="ko-KR" altLang="en-US" sz="2000" b="0" i="0" baseline="0" dirty="0">
              <a:solidFill>
                <a:srgbClr val="404040">
                  <a:alpha val="100000"/>
                </a:srgbClr>
              </a:solidFill>
              <a:latin typeface="Calibri"/>
              <a:ea typeface="맑은 고딕"/>
            </a:endParaRPr>
          </a:p>
          <a:p>
            <a:pPr marL="0" lvl="0" indent="0" algn="l" defTabSz="58846888" rtl="0" eaLnBrk="1" latinLnBrk="1" hangingPunct="1">
              <a:lnSpc>
                <a:spcPct val="90000"/>
              </a:lnSpc>
              <a:spcBef>
                <a:spcPct val="12000"/>
              </a:spcBef>
              <a:spcAft>
                <a:spcPct val="2000"/>
              </a:spcAft>
              <a:buNone/>
              <a:defRPr/>
            </a:pPr>
            <a:r>
              <a:rPr kumimoji="1" lang="en-US" altLang="ko-KR" sz="2000" dirty="0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1. </a:t>
            </a:r>
            <a:r>
              <a:rPr kumimoji="1" lang="ko-KR" altLang="en-US" sz="2000" b="0" i="0" baseline="0" dirty="0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서비스 백그라운드 &amp; </a:t>
            </a:r>
            <a:r>
              <a:rPr kumimoji="1" lang="ko-KR" altLang="en-US" sz="2000" b="0" i="0" baseline="0" dirty="0" err="1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브로드캐스트</a:t>
            </a:r>
            <a:r>
              <a:rPr kumimoji="1" lang="ko-KR" altLang="en-US" sz="2000" b="0" i="0" baseline="0" dirty="0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 리시버</a:t>
            </a:r>
            <a:endParaRPr kumimoji="1" lang="en-US" altLang="ko-KR" sz="2000" b="0" i="0" baseline="0" dirty="0">
              <a:solidFill>
                <a:srgbClr val="404040">
                  <a:alpha val="100000"/>
                </a:srgbClr>
              </a:solidFill>
              <a:latin typeface="Calibri"/>
              <a:ea typeface="맑은 고딕"/>
            </a:endParaRPr>
          </a:p>
          <a:p>
            <a:pPr marL="0" lvl="0" indent="0" algn="l" defTabSz="58846888" rtl="0" eaLnBrk="1" latinLnBrk="1" hangingPunct="1">
              <a:lnSpc>
                <a:spcPct val="90000"/>
              </a:lnSpc>
              <a:spcBef>
                <a:spcPct val="12000"/>
              </a:spcBef>
              <a:spcAft>
                <a:spcPct val="2000"/>
              </a:spcAft>
              <a:buNone/>
              <a:defRPr/>
            </a:pPr>
            <a:endParaRPr kumimoji="1" lang="en-US" altLang="ko-KR" sz="2000" b="0" i="0" baseline="0" dirty="0">
              <a:solidFill>
                <a:srgbClr val="40404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defTabSz="58846888">
              <a:lnSpc>
                <a:spcPct val="90000"/>
              </a:lnSpc>
              <a:spcBef>
                <a:spcPct val="12000"/>
              </a:spcBef>
              <a:spcAft>
                <a:spcPct val="2000"/>
              </a:spcAft>
              <a:defRPr/>
            </a:pPr>
            <a:r>
              <a:rPr kumimoji="1" lang="en-US" altLang="ko-KR" sz="2000" b="0" i="0" baseline="0" dirty="0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2. </a:t>
            </a:r>
            <a:r>
              <a:rPr kumimoji="1" lang="ko-KR" altLang="en-US" sz="2000" b="0" i="0" baseline="0" dirty="0" err="1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앱</a:t>
            </a:r>
            <a:r>
              <a:rPr kumimoji="1" lang="ko-KR" altLang="en-US" sz="2000" b="0" i="0" baseline="0" dirty="0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 활성화 상태가 아니라도 기술해놓은 코드가 작동한다</a:t>
            </a:r>
            <a:r>
              <a:rPr kumimoji="1" lang="en-US" altLang="ko-KR" sz="2000" b="0" i="0" baseline="0" dirty="0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.</a:t>
            </a:r>
          </a:p>
          <a:p>
            <a:pPr lvl="0" defTabSz="58846888">
              <a:lnSpc>
                <a:spcPct val="90000"/>
              </a:lnSpc>
              <a:spcBef>
                <a:spcPct val="12000"/>
              </a:spcBef>
              <a:spcAft>
                <a:spcPct val="2000"/>
              </a:spcAft>
              <a:defRPr/>
            </a:pPr>
            <a:endParaRPr kumimoji="1" lang="en-US" altLang="ko-KR" sz="2000" dirty="0">
              <a:solidFill>
                <a:srgbClr val="40404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defTabSz="58846888">
              <a:lnSpc>
                <a:spcPct val="90000"/>
              </a:lnSpc>
              <a:spcBef>
                <a:spcPct val="12000"/>
              </a:spcBef>
              <a:spcAft>
                <a:spcPct val="2000"/>
              </a:spcAft>
              <a:defRPr/>
            </a:pPr>
            <a:r>
              <a:rPr kumimoji="1" lang="en-US" altLang="ko-KR" sz="2000" b="0" i="0" dirty="0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3. </a:t>
            </a:r>
            <a:r>
              <a:rPr kumimoji="1" lang="ko-KR" altLang="en-US" sz="2000" dirty="0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소켓 통신</a:t>
            </a:r>
            <a:endParaRPr kumimoji="1" lang="ko-KR" altLang="en-US" sz="2000" b="0" i="0" dirty="0">
              <a:solidFill>
                <a:srgbClr val="40404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7413" name="TextBox 17412"/>
          <p:cNvSpPr txBox="1"/>
          <p:nvPr/>
        </p:nvSpPr>
        <p:spPr>
          <a:xfrm>
            <a:off x="1096758" y="1021080"/>
            <a:ext cx="10054970" cy="7153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b">
            <a:spAutoFit/>
          </a:bodyPr>
          <a:lstStyle/>
          <a:p>
            <a:pPr marL="0" lvl="0" indent="0" algn="l" defTabSz="58846888" rtl="0" eaLnBrk="1" latinLnBrk="1" hangingPunct="1">
              <a:lnSpc>
                <a:spcPct val="85000"/>
              </a:lnSpc>
              <a:spcBef>
                <a:spcPct val="0"/>
              </a:spcBef>
              <a:spcAft>
                <a:spcPct val="6000"/>
              </a:spcAft>
              <a:buNone/>
              <a:defRPr/>
            </a:pPr>
            <a:r>
              <a:rPr kumimoji="1" lang="ko-KR" altLang="en-US" sz="4800" b="0" i="0" baseline="0">
                <a:solidFill>
                  <a:srgbClr val="404040">
                    <a:alpha val="100000"/>
                  </a:srgbClr>
                </a:solidFill>
                <a:latin typeface="Calibri Light"/>
                <a:ea typeface="맑은 고딕"/>
              </a:rPr>
              <a:t>프로젝트 설계</a:t>
            </a:r>
            <a:endParaRPr kumimoji="1" lang="ko-KR" altLang="en-US" sz="4800" b="0" i="0">
              <a:solidFill>
                <a:srgbClr val="404040">
                  <a:alpha val="100000"/>
                </a:srgbClr>
              </a:solidFill>
              <a:latin typeface="Calibri Light"/>
              <a:ea typeface="맑은 고딕"/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extBox 18435"/>
          <p:cNvSpPr txBox="1"/>
          <p:nvPr/>
        </p:nvSpPr>
        <p:spPr>
          <a:xfrm>
            <a:off x="2206243" y="1804636"/>
            <a:ext cx="2758557" cy="3698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프로그램 순서도 - 로그인</a:t>
            </a:r>
            <a:endParaRPr kumimoji="1" lang="ko-KR" altLang="en-US" sz="1800" b="0" i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8437" name="TextBox 18436"/>
          <p:cNvSpPr txBox="1"/>
          <p:nvPr/>
        </p:nvSpPr>
        <p:spPr>
          <a:xfrm>
            <a:off x="333286" y="331723"/>
            <a:ext cx="2157068" cy="46981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프로젝트 설계</a:t>
            </a:r>
            <a:endParaRPr kumimoji="1" lang="ko-KR" altLang="en-US" sz="2500" b="0" i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grpSp>
        <p:nvGrpSpPr>
          <p:cNvPr id="17926" name="Group 1"/>
          <p:cNvGrpSpPr/>
          <p:nvPr/>
        </p:nvGrpSpPr>
        <p:grpSpPr>
          <a:xfrm>
            <a:off x="742819" y="2718871"/>
            <a:ext cx="5398112" cy="2282434"/>
            <a:chOff x="742819" y="2718871"/>
            <a:chExt cx="5398112" cy="2282434"/>
          </a:xfrm>
        </p:grpSpPr>
        <p:sp>
          <p:nvSpPr>
            <p:cNvPr id="18439" name="TextBox 18438"/>
            <p:cNvSpPr txBox="1"/>
            <p:nvPr/>
          </p:nvSpPr>
          <p:spPr>
            <a:xfrm>
              <a:off x="1531632" y="2718871"/>
              <a:ext cx="1684070" cy="349194"/>
            </a:xfrm>
            <a:prstGeom prst="rect">
              <a:avLst/>
            </a:prstGeom>
            <a:noFill/>
            <a:ln w="15907" cap="flat" cmpd="sng" algn="ctr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프로그램 시작</a:t>
              </a:r>
              <a:endPara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endParaRPr>
            </a:p>
          </p:txBody>
        </p:sp>
        <p:sp>
          <p:nvSpPr>
            <p:cNvPr id="18440" name="다이아몬드 18439"/>
            <p:cNvSpPr/>
            <p:nvPr/>
          </p:nvSpPr>
          <p:spPr>
            <a:xfrm>
              <a:off x="742819" y="3295075"/>
              <a:ext cx="3263315" cy="914179"/>
            </a:xfrm>
            <a:prstGeom prst="diamond">
              <a:avLst/>
            </a:prstGeom>
            <a:noFill/>
            <a:ln w="15907" cap="flat" cmpd="sng" algn="ctr">
              <a:solidFill>
                <a:srgbClr val="000000"/>
              </a:solidFill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로그인 데이터가 존재하는가?</a:t>
              </a:r>
              <a:endPara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endParaRPr>
            </a:p>
          </p:txBody>
        </p:sp>
        <p:pic>
          <p:nvPicPr>
            <p:cNvPr id="18441" name="그림 18440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2309394" y="3068066"/>
              <a:ext cx="128547" cy="227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18442" name="TextBox 18441"/>
            <p:cNvSpPr txBox="1"/>
            <p:nvPr/>
          </p:nvSpPr>
          <p:spPr>
            <a:xfrm>
              <a:off x="1531632" y="4652111"/>
              <a:ext cx="1684070" cy="349194"/>
            </a:xfrm>
            <a:prstGeom prst="rect">
              <a:avLst/>
            </a:prstGeom>
            <a:noFill/>
            <a:ln w="15907" cap="flat" cmpd="sng" algn="ctr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main page</a:t>
              </a:r>
              <a:endPara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endParaRPr>
            </a:p>
          </p:txBody>
        </p:sp>
        <p:pic>
          <p:nvPicPr>
            <p:cNvPr id="18443" name="그림 18442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2309394" y="4209255"/>
              <a:ext cx="128547" cy="44441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18444" name="TextBox 18443"/>
            <p:cNvSpPr txBox="1"/>
            <p:nvPr/>
          </p:nvSpPr>
          <p:spPr>
            <a:xfrm>
              <a:off x="4456861" y="3577568"/>
              <a:ext cx="1684070" cy="349194"/>
            </a:xfrm>
            <a:prstGeom prst="rect">
              <a:avLst/>
            </a:prstGeom>
            <a:noFill/>
            <a:ln w="15907" cap="flat" cmpd="sng" algn="ctr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Login page</a:t>
              </a:r>
              <a:endPara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endParaRPr>
            </a:p>
          </p:txBody>
        </p:sp>
        <p:pic>
          <p:nvPicPr>
            <p:cNvPr id="18445" name="그림 18444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4006135" y="3687082"/>
              <a:ext cx="450726" cy="13016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18446" name="TextBox 18445"/>
            <p:cNvSpPr txBox="1"/>
            <p:nvPr/>
          </p:nvSpPr>
          <p:spPr>
            <a:xfrm>
              <a:off x="3982301" y="3345813"/>
              <a:ext cx="455526" cy="36666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No</a:t>
              </a:r>
              <a:endPara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endParaRPr>
            </a:p>
          </p:txBody>
        </p:sp>
        <p:sp>
          <p:nvSpPr>
            <p:cNvPr id="18447" name="TextBox 18446"/>
            <p:cNvSpPr txBox="1"/>
            <p:nvPr/>
          </p:nvSpPr>
          <p:spPr>
            <a:xfrm>
              <a:off x="2469702" y="4201329"/>
              <a:ext cx="487286" cy="3682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Yes</a:t>
              </a:r>
              <a:endPara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endParaRPr>
            </a:p>
          </p:txBody>
        </p:sp>
      </p:grpSp>
      <p:grpSp>
        <p:nvGrpSpPr>
          <p:cNvPr id="17936" name="Group 2"/>
          <p:cNvGrpSpPr/>
          <p:nvPr/>
        </p:nvGrpSpPr>
        <p:grpSpPr>
          <a:xfrm>
            <a:off x="7266269" y="2718871"/>
            <a:ext cx="3263259" cy="2282434"/>
            <a:chOff x="7266269" y="2718871"/>
            <a:chExt cx="3263259" cy="2282434"/>
          </a:xfrm>
        </p:grpSpPr>
        <p:sp>
          <p:nvSpPr>
            <p:cNvPr id="18452" name="TextBox 18451"/>
            <p:cNvSpPr txBox="1"/>
            <p:nvPr/>
          </p:nvSpPr>
          <p:spPr>
            <a:xfrm>
              <a:off x="8056701" y="2718871"/>
              <a:ext cx="1684014" cy="349194"/>
            </a:xfrm>
            <a:prstGeom prst="rect">
              <a:avLst/>
            </a:prstGeom>
            <a:noFill/>
            <a:ln w="15907" cap="flat" cmpd="sng" algn="ctr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결제 문자 수신</a:t>
              </a:r>
              <a:endPara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endParaRPr>
            </a:p>
          </p:txBody>
        </p:sp>
        <p:sp>
          <p:nvSpPr>
            <p:cNvPr id="18453" name="다이아몬드 18452"/>
            <p:cNvSpPr/>
            <p:nvPr/>
          </p:nvSpPr>
          <p:spPr>
            <a:xfrm>
              <a:off x="7266269" y="3295075"/>
              <a:ext cx="3263259" cy="914179"/>
            </a:xfrm>
            <a:prstGeom prst="diamond">
              <a:avLst/>
            </a:prstGeom>
            <a:noFill/>
            <a:ln w="15907" cap="flat" cmpd="sng" algn="ctr">
              <a:solidFill>
                <a:srgbClr val="000000"/>
              </a:solidFill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500" b="0" i="0" baseline="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등록된 카드 번호가 존재하는가</a:t>
              </a:r>
              <a:endParaRPr kumimoji="1" lang="ko-KR" altLang="en-US" sz="1500" b="0" i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endParaRPr>
            </a:p>
          </p:txBody>
        </p:sp>
        <p:pic>
          <p:nvPicPr>
            <p:cNvPr id="18454" name="그림 18453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8834407" y="3068066"/>
              <a:ext cx="128547" cy="2270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18455" name="TextBox 18454"/>
            <p:cNvSpPr txBox="1"/>
            <p:nvPr/>
          </p:nvSpPr>
          <p:spPr>
            <a:xfrm>
              <a:off x="8056701" y="4652111"/>
              <a:ext cx="1684014" cy="349194"/>
            </a:xfrm>
            <a:prstGeom prst="rect">
              <a:avLst/>
            </a:prstGeom>
            <a:noFill/>
            <a:ln w="15907" cap="flat" cmpd="sng" algn="ctr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결제 내용 송신</a:t>
              </a:r>
              <a:endPara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endParaRPr>
            </a:p>
          </p:txBody>
        </p:sp>
        <p:pic>
          <p:nvPicPr>
            <p:cNvPr id="18456" name="그림 18455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8834407" y="4209255"/>
              <a:ext cx="128547" cy="44441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18457" name="TextBox 18456"/>
            <p:cNvSpPr txBox="1"/>
            <p:nvPr/>
          </p:nvSpPr>
          <p:spPr>
            <a:xfrm>
              <a:off x="8994715" y="4201329"/>
              <a:ext cx="484105" cy="3682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Yes</a:t>
              </a:r>
              <a:endPara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endParaRPr>
            </a:p>
          </p:txBody>
        </p:sp>
      </p:grpSp>
      <p:sp>
        <p:nvSpPr>
          <p:cNvPr id="18458" name="TextBox 18457"/>
          <p:cNvSpPr txBox="1"/>
          <p:nvPr/>
        </p:nvSpPr>
        <p:spPr>
          <a:xfrm>
            <a:off x="7074201" y="1804636"/>
            <a:ext cx="3647396" cy="3698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프로그램 순서도 - 가계부 sms 수신</a:t>
            </a:r>
            <a:endParaRPr kumimoji="1" lang="ko-KR" altLang="en-US" sz="1800" b="0" i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TextBox 19459"/>
          <p:cNvSpPr txBox="1"/>
          <p:nvPr/>
        </p:nvSpPr>
        <p:spPr>
          <a:xfrm>
            <a:off x="4910825" y="1171386"/>
            <a:ext cx="3264878" cy="3586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프로그램 순서도 - 채팅</a:t>
            </a:r>
            <a:endParaRPr kumimoji="1" lang="ko-KR" altLang="en-US" sz="1800" b="0" i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9461" name="TextBox 19460"/>
          <p:cNvSpPr txBox="1"/>
          <p:nvPr/>
        </p:nvSpPr>
        <p:spPr>
          <a:xfrm>
            <a:off x="333286" y="331723"/>
            <a:ext cx="2157068" cy="46981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프로젝트 설계</a:t>
            </a:r>
            <a:endParaRPr kumimoji="1" lang="ko-KR" altLang="en-US" sz="2500" b="0" i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grpSp>
        <p:nvGrpSpPr>
          <p:cNvPr id="18950" name="Group 1"/>
          <p:cNvGrpSpPr/>
          <p:nvPr/>
        </p:nvGrpSpPr>
        <p:grpSpPr>
          <a:xfrm>
            <a:off x="1776113" y="2079258"/>
            <a:ext cx="8632794" cy="3693445"/>
            <a:chOff x="1776113" y="2079258"/>
            <a:chExt cx="8632794" cy="3693445"/>
          </a:xfrm>
        </p:grpSpPr>
        <p:sp>
          <p:nvSpPr>
            <p:cNvPr id="19463" name="TextBox 19462"/>
            <p:cNvSpPr txBox="1"/>
            <p:nvPr/>
          </p:nvSpPr>
          <p:spPr>
            <a:xfrm>
              <a:off x="5796482" y="2145904"/>
              <a:ext cx="1684014" cy="330160"/>
            </a:xfrm>
            <a:prstGeom prst="rect">
              <a:avLst/>
            </a:prstGeom>
            <a:noFill/>
            <a:ln w="15907" cap="flat" cmpd="sng" algn="ctr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소켓 서버</a:t>
              </a:r>
              <a:endPara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endParaRPr>
            </a:p>
          </p:txBody>
        </p:sp>
        <p:sp>
          <p:nvSpPr>
            <p:cNvPr id="19464" name="다이아몬드 19463"/>
            <p:cNvSpPr/>
            <p:nvPr/>
          </p:nvSpPr>
          <p:spPr>
            <a:xfrm>
              <a:off x="1776113" y="4009316"/>
              <a:ext cx="3264878" cy="914235"/>
            </a:xfrm>
            <a:prstGeom prst="diamond">
              <a:avLst/>
            </a:prstGeom>
            <a:noFill/>
            <a:ln w="15907" cap="flat" cmpd="sng" algn="ctr">
              <a:solidFill>
                <a:srgbClr val="000000"/>
              </a:solidFill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500" b="0" i="0" baseline="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해당 채팅방이 켜져있는가</a:t>
              </a:r>
              <a:endParaRPr kumimoji="1" lang="ko-KR" altLang="en-US" sz="1500" b="0" i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endParaRPr>
            </a:p>
          </p:txBody>
        </p:sp>
        <p:pic>
          <p:nvPicPr>
            <p:cNvPr id="19465" name="그림 1946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4439447" y="2249055"/>
              <a:ext cx="1357035" cy="12860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19466" name="TextBox 19465"/>
            <p:cNvSpPr txBox="1"/>
            <p:nvPr/>
          </p:nvSpPr>
          <p:spPr>
            <a:xfrm>
              <a:off x="2225277" y="5366352"/>
              <a:ext cx="2369677" cy="406351"/>
            </a:xfrm>
            <a:prstGeom prst="rect">
              <a:avLst/>
            </a:prstGeom>
            <a:noFill/>
            <a:ln w="15907" cap="flat" cmpd="sng" algn="ctr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채팅방 목록 내용갱신</a:t>
              </a:r>
              <a:endPara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endParaRPr>
            </a:p>
          </p:txBody>
        </p:sp>
        <p:pic>
          <p:nvPicPr>
            <p:cNvPr id="19467" name="그림 1946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3345813" y="4923552"/>
              <a:ext cx="128603" cy="4428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pic>
          <p:nvPicPr>
            <p:cNvPr id="19468" name="그림 19467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5040992" y="4401323"/>
              <a:ext cx="417403" cy="13016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19469" name="평행 사변형 19468"/>
            <p:cNvSpPr/>
            <p:nvPr/>
          </p:nvSpPr>
          <p:spPr>
            <a:xfrm>
              <a:off x="2318939" y="2079258"/>
              <a:ext cx="2179227" cy="468197"/>
            </a:xfrm>
            <a:prstGeom prst="parallelogram">
              <a:avLst>
                <a:gd name="adj" fmla="val 25000"/>
              </a:avLst>
            </a:prstGeom>
            <a:noFill/>
            <a:ln w="15907" cap="flat" cmpd="sng" algn="ctr">
              <a:solidFill>
                <a:srgbClr val="000000"/>
              </a:solidFill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채팅 내용 수신</a:t>
              </a:r>
              <a:endPara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endParaRPr>
            </a:p>
          </p:txBody>
        </p:sp>
        <p:pic>
          <p:nvPicPr>
            <p:cNvPr id="19470" name="그림 19469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3344251" y="2547456"/>
              <a:ext cx="128547" cy="22857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19471" name="TextBox 19470"/>
            <p:cNvSpPr txBox="1"/>
            <p:nvPr/>
          </p:nvSpPr>
          <p:spPr>
            <a:xfrm>
              <a:off x="4958438" y="4060110"/>
              <a:ext cx="485668" cy="3666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Yes</a:t>
              </a:r>
              <a:endPara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endParaRPr>
            </a:p>
          </p:txBody>
        </p:sp>
        <p:sp>
          <p:nvSpPr>
            <p:cNvPr id="19472" name="TextBox 19471"/>
            <p:cNvSpPr txBox="1"/>
            <p:nvPr/>
          </p:nvSpPr>
          <p:spPr>
            <a:xfrm>
              <a:off x="3445839" y="4915570"/>
              <a:ext cx="457089" cy="3682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No</a:t>
              </a:r>
              <a:endPara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endParaRPr>
            </a:p>
          </p:txBody>
        </p:sp>
        <p:sp>
          <p:nvSpPr>
            <p:cNvPr id="19476" name="다이아몬드 19475"/>
            <p:cNvSpPr/>
            <p:nvPr/>
          </p:nvSpPr>
          <p:spPr>
            <a:xfrm>
              <a:off x="2952188" y="2785573"/>
              <a:ext cx="914235" cy="914235"/>
            </a:xfrm>
            <a:prstGeom prst="diamond">
              <a:avLst/>
            </a:prstGeom>
            <a:noFill/>
            <a:ln w="15907" cap="flat" cmpd="sng" algn="ctr">
              <a:solidFill>
                <a:srgbClr val="000000"/>
              </a:solidFill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pic>
          <p:nvPicPr>
            <p:cNvPr id="19477" name="그림 19476"/>
            <p:cNvPicPr>
              <a:picLocks noChangeAspect="1"/>
            </p:cNvPicPr>
            <p:nvPr/>
          </p:nvPicPr>
          <p:blipFill rotWithShape="1">
            <a:blip r:embed="rId6">
              <a:lum/>
            </a:blip>
            <a:stretch>
              <a:fillRect/>
            </a:stretch>
          </p:blipFill>
          <p:spPr>
            <a:xfrm>
              <a:off x="3344251" y="3699808"/>
              <a:ext cx="128547" cy="30950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19478" name="다이아몬드 19477"/>
            <p:cNvSpPr/>
            <p:nvPr/>
          </p:nvSpPr>
          <p:spPr>
            <a:xfrm>
              <a:off x="4977471" y="2785573"/>
              <a:ext cx="3263315" cy="914235"/>
            </a:xfrm>
            <a:prstGeom prst="diamond">
              <a:avLst/>
            </a:prstGeom>
            <a:noFill/>
            <a:ln w="15907" cap="flat" cmpd="sng" algn="ctr">
              <a:solidFill>
                <a:srgbClr val="000000"/>
              </a:solidFill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500" b="0" i="0" baseline="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앱이 포어그라운드 상태인가</a:t>
              </a:r>
              <a:endParaRPr kumimoji="1" lang="ko-KR" altLang="en-US" sz="1500" b="0" i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endParaRPr>
            </a:p>
          </p:txBody>
        </p:sp>
        <p:pic>
          <p:nvPicPr>
            <p:cNvPr id="19479" name="그림 19478"/>
            <p:cNvPicPr>
              <a:picLocks noChangeAspect="1"/>
            </p:cNvPicPr>
            <p:nvPr/>
          </p:nvPicPr>
          <p:blipFill rotWithShape="1">
            <a:blip r:embed="rId7">
              <a:lum/>
            </a:blip>
            <a:stretch>
              <a:fillRect/>
            </a:stretch>
          </p:blipFill>
          <p:spPr>
            <a:xfrm>
              <a:off x="3866424" y="3177579"/>
              <a:ext cx="1111047" cy="13016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19480" name="TextBox 19479"/>
            <p:cNvSpPr txBox="1"/>
            <p:nvPr/>
          </p:nvSpPr>
          <p:spPr>
            <a:xfrm>
              <a:off x="5434617" y="4090252"/>
              <a:ext cx="2345898" cy="752308"/>
            </a:xfrm>
            <a:prstGeom prst="rect">
              <a:avLst/>
            </a:prstGeom>
            <a:noFill/>
            <a:ln w="15907" cap="flat" cmpd="sng" algn="ctr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채팅방 목록 내용갱신</a:t>
              </a:r>
            </a:p>
            <a:p>
              <a:pPr marL="0" lvl="0" indent="0" algn="ct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채팅방 내용 갱신</a:t>
              </a:r>
              <a:endPara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endParaRPr>
            </a:p>
          </p:txBody>
        </p:sp>
        <p:pic>
          <p:nvPicPr>
            <p:cNvPr id="19481" name="그림 19480"/>
            <p:cNvPicPr>
              <a:picLocks noChangeAspect="1"/>
            </p:cNvPicPr>
            <p:nvPr/>
          </p:nvPicPr>
          <p:blipFill rotWithShape="1">
            <a:blip r:embed="rId8">
              <a:lum/>
            </a:blip>
            <a:stretch>
              <a:fillRect/>
            </a:stretch>
          </p:blipFill>
          <p:spPr>
            <a:xfrm>
              <a:off x="6544046" y="3699808"/>
              <a:ext cx="128603" cy="39200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19482" name="TextBox 19481"/>
            <p:cNvSpPr txBox="1"/>
            <p:nvPr/>
          </p:nvSpPr>
          <p:spPr>
            <a:xfrm>
              <a:off x="6759948" y="3709297"/>
              <a:ext cx="455526" cy="36666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No</a:t>
              </a:r>
              <a:endPara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endParaRPr>
            </a:p>
          </p:txBody>
        </p:sp>
        <p:sp>
          <p:nvSpPr>
            <p:cNvPr id="19483" name="TextBox 19482"/>
            <p:cNvSpPr txBox="1"/>
            <p:nvPr/>
          </p:nvSpPr>
          <p:spPr>
            <a:xfrm>
              <a:off x="8659810" y="3052213"/>
              <a:ext cx="1749097" cy="385699"/>
            </a:xfrm>
            <a:prstGeom prst="rect">
              <a:avLst/>
            </a:prstGeom>
            <a:noFill/>
            <a:ln w="15907" cap="flat" cmpd="sng" algn="ctr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푸쉬 알림 발생</a:t>
              </a:r>
              <a:endPara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endParaRPr>
            </a:p>
          </p:txBody>
        </p:sp>
        <p:pic>
          <p:nvPicPr>
            <p:cNvPr id="19484" name="그림 19483"/>
            <p:cNvPicPr>
              <a:picLocks noChangeAspect="1"/>
            </p:cNvPicPr>
            <p:nvPr/>
          </p:nvPicPr>
          <p:blipFill rotWithShape="1">
            <a:blip r:embed="rId9">
              <a:lum/>
            </a:blip>
            <a:stretch>
              <a:fillRect/>
            </a:stretch>
          </p:blipFill>
          <p:spPr>
            <a:xfrm>
              <a:off x="8240787" y="3179198"/>
              <a:ext cx="419022" cy="12854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19485" name="TextBox 19484"/>
            <p:cNvSpPr txBox="1"/>
            <p:nvPr/>
          </p:nvSpPr>
          <p:spPr>
            <a:xfrm>
              <a:off x="8158233" y="2855401"/>
              <a:ext cx="488905" cy="3682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Yes</a:t>
              </a:r>
              <a:endPara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endParaRPr>
            </a:p>
          </p:txBody>
        </p:sp>
      </p:grp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TextBox 20483"/>
          <p:cNvSpPr txBox="1"/>
          <p:nvPr/>
        </p:nvSpPr>
        <p:spPr>
          <a:xfrm>
            <a:off x="4909262" y="1353909"/>
            <a:ext cx="2209369" cy="369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화면 설계</a:t>
            </a:r>
            <a:endParaRPr kumimoji="1" lang="ko-KR" altLang="en-US" sz="1800" b="0" i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20485" name="TextBox 20484"/>
          <p:cNvSpPr txBox="1"/>
          <p:nvPr/>
        </p:nvSpPr>
        <p:spPr>
          <a:xfrm>
            <a:off x="333286" y="331723"/>
            <a:ext cx="2157068" cy="46981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프로젝트 설계</a:t>
            </a:r>
            <a:endParaRPr kumimoji="1" lang="ko-KR" altLang="en-US" sz="2500" b="0" i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grpSp>
        <p:nvGrpSpPr>
          <p:cNvPr id="19974" name="Group 1"/>
          <p:cNvGrpSpPr/>
          <p:nvPr/>
        </p:nvGrpSpPr>
        <p:grpSpPr>
          <a:xfrm>
            <a:off x="523791" y="2131615"/>
            <a:ext cx="11258059" cy="3598220"/>
            <a:chOff x="523791" y="2131615"/>
            <a:chExt cx="11258059" cy="3598220"/>
          </a:xfrm>
        </p:grpSpPr>
        <p:pic>
          <p:nvPicPr>
            <p:cNvPr id="20487" name="그림 20486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523791" y="2131615"/>
              <a:ext cx="1798273" cy="359822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pic>
          <p:nvPicPr>
            <p:cNvPr id="20488" name="그림 20487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2415726" y="2131615"/>
              <a:ext cx="1798328" cy="359822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pic>
          <p:nvPicPr>
            <p:cNvPr id="20489" name="그림 20488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4306098" y="2131615"/>
              <a:ext cx="1799891" cy="359822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pic>
          <p:nvPicPr>
            <p:cNvPr id="20490" name="그림 20489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8090024" y="2131615"/>
              <a:ext cx="1799891" cy="359822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pic>
          <p:nvPicPr>
            <p:cNvPr id="20491" name="그림 20490"/>
            <p:cNvPicPr>
              <a:picLocks noChangeAspect="1"/>
            </p:cNvPicPr>
            <p:nvPr/>
          </p:nvPicPr>
          <p:blipFill rotWithShape="1">
            <a:blip r:embed="rId6">
              <a:lum/>
            </a:blip>
            <a:stretch>
              <a:fillRect/>
            </a:stretch>
          </p:blipFill>
          <p:spPr>
            <a:xfrm>
              <a:off x="9981959" y="2131615"/>
              <a:ext cx="1799891" cy="359822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pic>
          <p:nvPicPr>
            <p:cNvPr id="20492" name="그림 20491"/>
            <p:cNvPicPr>
              <a:picLocks noChangeAspect="1"/>
            </p:cNvPicPr>
            <p:nvPr/>
          </p:nvPicPr>
          <p:blipFill rotWithShape="1">
            <a:blip r:embed="rId7">
              <a:lum/>
            </a:blip>
            <a:stretch>
              <a:fillRect/>
            </a:stretch>
          </p:blipFill>
          <p:spPr>
            <a:xfrm>
              <a:off x="6215504" y="2131615"/>
              <a:ext cx="1799891" cy="359822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9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9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9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TextBox 21507"/>
          <p:cNvSpPr txBox="1"/>
          <p:nvPr/>
        </p:nvSpPr>
        <p:spPr>
          <a:xfrm>
            <a:off x="333286" y="331723"/>
            <a:ext cx="3261752" cy="46981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프로젝트 구현 및 영상</a:t>
            </a:r>
            <a:endParaRPr kumimoji="1" lang="ko-KR" altLang="en-US" sz="2500" b="0" i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21509" name="TextBox 21508"/>
          <p:cNvSpPr txBox="1"/>
          <p:nvPr/>
        </p:nvSpPr>
        <p:spPr>
          <a:xfrm>
            <a:off x="838044" y="1261810"/>
            <a:ext cx="1211016" cy="399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000" b="0" i="0" baseline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회원가입</a:t>
            </a:r>
            <a:endParaRPr kumimoji="1" lang="ko-KR" altLang="en-US" sz="2000" b="0" i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pic>
        <p:nvPicPr>
          <p:cNvPr id="2" name="회원가입">
            <a:hlinkClick r:id="" action="ppaction://media"/>
            <a:extLst>
              <a:ext uri="{FF2B5EF4-FFF2-40B4-BE49-F238E27FC236}">
                <a16:creationId xmlns:a16="http://schemas.microsoft.com/office/drawing/2014/main" id="{832C9E56-0030-4E68-BD82-783B2638B4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544" y="2419034"/>
            <a:ext cx="12187238" cy="39072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Box 22531"/>
          <p:cNvSpPr txBox="1"/>
          <p:nvPr/>
        </p:nvSpPr>
        <p:spPr>
          <a:xfrm>
            <a:off x="333286" y="331723"/>
            <a:ext cx="3261752" cy="46981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프로젝트 구현 및 영상</a:t>
            </a:r>
            <a:endParaRPr kumimoji="1" lang="ko-KR" altLang="en-US" sz="2500" b="0" i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22533" name="TextBox 22532"/>
          <p:cNvSpPr txBox="1"/>
          <p:nvPr/>
        </p:nvSpPr>
        <p:spPr>
          <a:xfrm>
            <a:off x="838044" y="1261810"/>
            <a:ext cx="1423737" cy="399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000" b="0" i="0" baseline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ID/PW 찾기</a:t>
            </a:r>
            <a:endParaRPr kumimoji="1" lang="ko-KR" altLang="en-US" sz="2000" b="0" i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pic>
        <p:nvPicPr>
          <p:cNvPr id="2" name="아이디-비밀번호찾기">
            <a:hlinkClick r:id="" action="ppaction://media"/>
            <a:extLst>
              <a:ext uri="{FF2B5EF4-FFF2-40B4-BE49-F238E27FC236}">
                <a16:creationId xmlns:a16="http://schemas.microsoft.com/office/drawing/2014/main" id="{425C3CB6-AC06-4859-B4F7-5FD2E7495E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81052" y="28255"/>
            <a:ext cx="3889458" cy="629249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TextBox 23555"/>
          <p:cNvSpPr txBox="1"/>
          <p:nvPr/>
        </p:nvSpPr>
        <p:spPr>
          <a:xfrm>
            <a:off x="333286" y="331723"/>
            <a:ext cx="3261752" cy="46981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프로젝트 구현 및 영상</a:t>
            </a:r>
            <a:endParaRPr kumimoji="1" lang="ko-KR" altLang="en-US" sz="2500" b="0" i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23557" name="TextBox 23556"/>
          <p:cNvSpPr txBox="1"/>
          <p:nvPr/>
        </p:nvSpPr>
        <p:spPr>
          <a:xfrm>
            <a:off x="838044" y="1261810"/>
            <a:ext cx="2137978" cy="399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000" b="0" i="0" baseline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친구 추가 및 삭제</a:t>
            </a:r>
            <a:endParaRPr kumimoji="1" lang="ko-KR" altLang="en-US" sz="2000" b="0" i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pic>
        <p:nvPicPr>
          <p:cNvPr id="2" name="친구추가-삭제">
            <a:hlinkClick r:id="" action="ppaction://media"/>
            <a:extLst>
              <a:ext uri="{FF2B5EF4-FFF2-40B4-BE49-F238E27FC236}">
                <a16:creationId xmlns:a16="http://schemas.microsoft.com/office/drawing/2014/main" id="{C4753188-983D-43FE-83C2-F9070A4E25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97133" y="180960"/>
            <a:ext cx="3795069" cy="613979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TextBox 24579"/>
          <p:cNvSpPr txBox="1"/>
          <p:nvPr/>
        </p:nvSpPr>
        <p:spPr>
          <a:xfrm>
            <a:off x="333286" y="331723"/>
            <a:ext cx="3261752" cy="46981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프로젝트 구현 및 영상</a:t>
            </a:r>
            <a:endParaRPr kumimoji="1" lang="ko-KR" altLang="en-US" sz="2500" b="0" i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24581" name="TextBox 24580"/>
          <p:cNvSpPr txBox="1"/>
          <p:nvPr/>
        </p:nvSpPr>
        <p:spPr>
          <a:xfrm>
            <a:off x="838044" y="1261810"/>
            <a:ext cx="1509417" cy="399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000" b="0" i="0" baseline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채팅방 생성</a:t>
            </a:r>
            <a:endParaRPr kumimoji="1" lang="ko-KR" altLang="en-US" sz="2000" b="0" i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pic>
        <p:nvPicPr>
          <p:cNvPr id="2" name="채팅방만들기">
            <a:hlinkClick r:id="" action="ppaction://media"/>
            <a:extLst>
              <a:ext uri="{FF2B5EF4-FFF2-40B4-BE49-F238E27FC236}">
                <a16:creationId xmlns:a16="http://schemas.microsoft.com/office/drawing/2014/main" id="{E4760D01-5770-43A5-8C95-812E7B8EEE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97133" y="114170"/>
            <a:ext cx="3836352" cy="620658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TextBox 24579"/>
          <p:cNvSpPr txBox="1"/>
          <p:nvPr/>
        </p:nvSpPr>
        <p:spPr>
          <a:xfrm>
            <a:off x="333286" y="331723"/>
            <a:ext cx="3261752" cy="46981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프로젝트 구현 및 영상</a:t>
            </a:r>
            <a:endParaRPr kumimoji="1" lang="ko-KR" altLang="en-US" sz="2500" b="0" i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24581" name="TextBox 24580"/>
          <p:cNvSpPr txBox="1"/>
          <p:nvPr/>
        </p:nvSpPr>
        <p:spPr>
          <a:xfrm>
            <a:off x="838044" y="1261810"/>
            <a:ext cx="1509417" cy="399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000" b="0" i="0" baseline="0" dirty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채팅</a:t>
            </a:r>
            <a:endParaRPr kumimoji="1" lang="ko-KR" altLang="en-US" sz="2000" b="0" i="0" dirty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pic>
        <p:nvPicPr>
          <p:cNvPr id="2" name="채팅">
            <a:hlinkClick r:id="" action="ppaction://media"/>
            <a:extLst>
              <a:ext uri="{FF2B5EF4-FFF2-40B4-BE49-F238E27FC236}">
                <a16:creationId xmlns:a16="http://schemas.microsoft.com/office/drawing/2014/main" id="{B7F6A434-AC0B-4936-8C15-DCAED5C44A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01321" y="122297"/>
            <a:ext cx="2953107" cy="623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984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TextBox 7171"/>
          <p:cNvSpPr txBox="1"/>
          <p:nvPr/>
        </p:nvSpPr>
        <p:spPr>
          <a:xfrm>
            <a:off x="1260248" y="344805"/>
            <a:ext cx="9689922" cy="13455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b">
            <a:spAutoFit/>
          </a:bodyPr>
          <a:lstStyle/>
          <a:p>
            <a:pPr marL="0" lvl="0" indent="0" algn="l" defTabSz="58846888" rtl="0" eaLnBrk="1" latinLnBrk="0" hangingPunct="1">
              <a:lnSpc>
                <a:spcPct val="90000"/>
              </a:lnSpc>
              <a:spcBef>
                <a:spcPct val="0"/>
              </a:spcBef>
              <a:spcAft>
                <a:spcPct val="6000"/>
              </a:spcAft>
              <a:buNone/>
              <a:defRPr/>
            </a:pPr>
            <a:r>
              <a:rPr kumimoji="1" lang="ko-KR" altLang="en-US" sz="4400" b="0" i="0" baseline="0">
                <a:solidFill>
                  <a:srgbClr val="000000">
                    <a:alpha val="100000"/>
                  </a:srgbClr>
                </a:solidFill>
                <a:latin typeface="Calibri Light"/>
                <a:ea typeface="맑은 고딕"/>
              </a:rPr>
              <a:t>목차</a:t>
            </a:r>
          </a:p>
          <a:p>
            <a:pPr marL="0" lvl="0" indent="0" algn="l" defTabSz="58846888" rtl="0" eaLnBrk="1" latinLnBrk="0" hangingPunct="1">
              <a:lnSpc>
                <a:spcPct val="90000"/>
              </a:lnSpc>
              <a:spcBef>
                <a:spcPct val="0"/>
              </a:spcBef>
              <a:spcAft>
                <a:spcPct val="6000"/>
              </a:spcAft>
              <a:buNone/>
              <a:defRPr/>
            </a:pPr>
            <a:endParaRPr kumimoji="1" lang="ko-KR" altLang="en-US" sz="4400" b="0" i="0">
              <a:solidFill>
                <a:srgbClr val="000000">
                  <a:alpha val="100000"/>
                </a:srgbClr>
              </a:solidFill>
              <a:latin typeface="Calibri Light"/>
              <a:ea typeface="맑은 고딕"/>
            </a:endParaRPr>
          </a:p>
        </p:txBody>
      </p:sp>
      <p:grpSp>
        <p:nvGrpSpPr>
          <p:cNvPr id="7173" name="Group 1"/>
          <p:cNvGrpSpPr/>
          <p:nvPr/>
        </p:nvGrpSpPr>
        <p:grpSpPr>
          <a:xfrm>
            <a:off x="1706229" y="1493565"/>
            <a:ext cx="8774124" cy="4199766"/>
            <a:chOff x="1706229" y="1493565"/>
            <a:chExt cx="8774124" cy="4199766"/>
          </a:xfrm>
        </p:grpSpPr>
        <p:sp>
          <p:nvSpPr>
            <p:cNvPr id="7174" name="모서리가 둥근 직사각형 7173"/>
            <p:cNvSpPr/>
            <p:nvPr/>
          </p:nvSpPr>
          <p:spPr>
            <a:xfrm>
              <a:off x="1706229" y="1493565"/>
              <a:ext cx="8774124" cy="1199909"/>
            </a:xfrm>
            <a:prstGeom prst="roundRect">
              <a:avLst>
                <a:gd name="adj" fmla="val 9896"/>
              </a:avLst>
            </a:prstGeom>
            <a:solidFill>
              <a:srgbClr val="637052"/>
            </a:solidFill>
            <a:ln w="9525" cap="flat" cmpd="sng" algn="ctr">
              <a:noFill/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7175" name="TextBox 7174"/>
            <p:cNvSpPr txBox="1"/>
            <p:nvPr/>
          </p:nvSpPr>
          <p:spPr>
            <a:xfrm>
              <a:off x="2069713" y="1763387"/>
              <a:ext cx="658702" cy="660265"/>
            </a:xfrm>
            <a:prstGeom prst="rect">
              <a:avLst/>
            </a:prstGeom>
            <a:blipFill rotWithShape="1">
              <a:blip r:embed="rId2">
                <a:alphaModFix/>
                <a:lum/>
              </a:blip>
              <a:srcRect/>
              <a:stretch>
                <a:fillRect/>
              </a:stretch>
            </a:blipFill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7176" name="TextBox 7175"/>
            <p:cNvSpPr txBox="1"/>
            <p:nvPr/>
          </p:nvSpPr>
          <p:spPr>
            <a:xfrm>
              <a:off x="3091899" y="1493565"/>
              <a:ext cx="7388454" cy="11999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7177" name="TextBox 7176"/>
            <p:cNvSpPr txBox="1"/>
            <p:nvPr/>
          </p:nvSpPr>
          <p:spPr>
            <a:xfrm>
              <a:off x="3091899" y="1493565"/>
              <a:ext cx="7388454" cy="11999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127014" tIns="127014" rIns="127014" bIns="127014" anchor="ctr">
              <a:noAutofit/>
            </a:bodyPr>
            <a:lstStyle/>
            <a:p>
              <a:pPr marL="0" lvl="0" indent="0" algn="l" defTabSz="577863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kumimoji="1" lang="ko-KR" altLang="en-US" sz="2500" b="0" i="0" baseline="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프로젝트 개요</a:t>
              </a:r>
              <a:endParaRPr kumimoji="1" lang="ko-KR" altLang="en-US" sz="2500" b="0" i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endParaRPr>
            </a:p>
          </p:txBody>
        </p:sp>
        <p:sp>
          <p:nvSpPr>
            <p:cNvPr id="7178" name="모서리가 둥근 직사각형 7177"/>
            <p:cNvSpPr/>
            <p:nvPr/>
          </p:nvSpPr>
          <p:spPr>
            <a:xfrm>
              <a:off x="1706229" y="2993493"/>
              <a:ext cx="8774124" cy="1199909"/>
            </a:xfrm>
            <a:prstGeom prst="roundRect">
              <a:avLst>
                <a:gd name="adj" fmla="val 9896"/>
              </a:avLst>
            </a:prstGeom>
            <a:solidFill>
              <a:srgbClr val="637052"/>
            </a:solidFill>
            <a:ln w="9525" cap="flat" cmpd="sng" algn="ctr">
              <a:noFill/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7179" name="TextBox 7178"/>
            <p:cNvSpPr txBox="1"/>
            <p:nvPr/>
          </p:nvSpPr>
          <p:spPr>
            <a:xfrm>
              <a:off x="2069713" y="3263315"/>
              <a:ext cx="658702" cy="660265"/>
            </a:xfrm>
            <a:prstGeom prst="rect">
              <a:avLst/>
            </a:prstGeom>
            <a:blipFill rotWithShape="1">
              <a:blip r:embed="rId3">
                <a:alphaModFix/>
                <a:lum/>
              </a:blip>
              <a:srcRect/>
              <a:stretch>
                <a:fillRect/>
              </a:stretch>
            </a:blipFill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7180" name="TextBox 7179"/>
            <p:cNvSpPr txBox="1"/>
            <p:nvPr/>
          </p:nvSpPr>
          <p:spPr>
            <a:xfrm>
              <a:off x="3091899" y="2993493"/>
              <a:ext cx="7388454" cy="11999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7181" name="TextBox 7180"/>
            <p:cNvSpPr txBox="1"/>
            <p:nvPr/>
          </p:nvSpPr>
          <p:spPr>
            <a:xfrm>
              <a:off x="3091899" y="2993493"/>
              <a:ext cx="7388454" cy="119990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127014" tIns="127014" rIns="127014" bIns="127014" anchor="ctr">
              <a:noAutofit/>
            </a:bodyPr>
            <a:lstStyle/>
            <a:p>
              <a:pPr marL="0" lvl="0" indent="0" algn="l" defTabSz="577863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kumimoji="1" lang="ko-KR" altLang="en-US" sz="2500" b="0" i="0" baseline="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프로젝트 설계</a:t>
              </a:r>
              <a:endParaRPr kumimoji="1" lang="ko-KR" altLang="en-US" sz="2500" b="0" i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endParaRPr>
            </a:p>
          </p:txBody>
        </p:sp>
        <p:sp>
          <p:nvSpPr>
            <p:cNvPr id="7182" name="모서리가 둥근 직사각형 7181"/>
            <p:cNvSpPr/>
            <p:nvPr/>
          </p:nvSpPr>
          <p:spPr>
            <a:xfrm>
              <a:off x="1706229" y="4493366"/>
              <a:ext cx="8774124" cy="1199965"/>
            </a:xfrm>
            <a:prstGeom prst="roundRect">
              <a:avLst>
                <a:gd name="adj" fmla="val 9896"/>
              </a:avLst>
            </a:prstGeom>
            <a:solidFill>
              <a:srgbClr val="637052"/>
            </a:solidFill>
            <a:ln w="9525" cap="flat" cmpd="sng" algn="ctr">
              <a:noFill/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7183" name="TextBox 7182"/>
            <p:cNvSpPr txBox="1"/>
            <p:nvPr/>
          </p:nvSpPr>
          <p:spPr>
            <a:xfrm>
              <a:off x="2069713" y="4763244"/>
              <a:ext cx="658702" cy="660265"/>
            </a:xfrm>
            <a:prstGeom prst="rect">
              <a:avLst/>
            </a:prstGeom>
            <a:blipFill rotWithShape="1">
              <a:blip r:embed="rId4">
                <a:alphaModFix/>
                <a:lum/>
              </a:blip>
              <a:srcRect/>
              <a:stretch>
                <a:fillRect/>
              </a:stretch>
            </a:blipFill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7184" name="TextBox 7183"/>
            <p:cNvSpPr txBox="1"/>
            <p:nvPr/>
          </p:nvSpPr>
          <p:spPr>
            <a:xfrm>
              <a:off x="3091899" y="4493366"/>
              <a:ext cx="7388454" cy="119996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7188" name="TextBox 7187"/>
            <p:cNvSpPr txBox="1"/>
            <p:nvPr/>
          </p:nvSpPr>
          <p:spPr>
            <a:xfrm>
              <a:off x="3091899" y="4493366"/>
              <a:ext cx="7388454" cy="119996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127014" tIns="127014" rIns="127014" bIns="127014" anchor="ctr">
              <a:noAutofit/>
            </a:bodyPr>
            <a:lstStyle/>
            <a:p>
              <a:pPr marL="0" lvl="0" indent="0" algn="l" defTabSz="577863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kumimoji="1" lang="ko-KR" altLang="en-US" sz="2500" b="0" i="0" baseline="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프로젝트 구현 및 영상</a:t>
              </a:r>
              <a:endParaRPr kumimoji="1" lang="ko-KR" altLang="en-US" sz="2500" b="0" i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endParaRPr>
            </a:p>
          </p:txBody>
        </p:sp>
      </p:grp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TextBox 25603"/>
          <p:cNvSpPr txBox="1"/>
          <p:nvPr/>
        </p:nvSpPr>
        <p:spPr>
          <a:xfrm>
            <a:off x="333286" y="331723"/>
            <a:ext cx="3261752" cy="46981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프로젝트 구현 및 영상</a:t>
            </a:r>
            <a:endParaRPr kumimoji="1" lang="ko-KR" altLang="en-US" sz="2500" b="0" i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25605" name="TextBox 25604"/>
          <p:cNvSpPr txBox="1"/>
          <p:nvPr/>
        </p:nvSpPr>
        <p:spPr>
          <a:xfrm>
            <a:off x="838044" y="1261810"/>
            <a:ext cx="1509417" cy="399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000" b="0" i="0" baseline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가계부 기능</a:t>
            </a:r>
            <a:endParaRPr kumimoji="1" lang="ko-KR" altLang="en-US" sz="2000" b="0" i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pic>
        <p:nvPicPr>
          <p:cNvPr id="2" name="가계부">
            <a:hlinkClick r:id="" action="ppaction://media"/>
            <a:extLst>
              <a:ext uri="{FF2B5EF4-FFF2-40B4-BE49-F238E27FC236}">
                <a16:creationId xmlns:a16="http://schemas.microsoft.com/office/drawing/2014/main" id="{B23CCA8D-00D5-4119-B460-8536B8D75E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98612" y="161321"/>
            <a:ext cx="7955339" cy="615943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TextBox 26627"/>
          <p:cNvSpPr txBox="1"/>
          <p:nvPr/>
        </p:nvSpPr>
        <p:spPr>
          <a:xfrm>
            <a:off x="333286" y="331723"/>
            <a:ext cx="3261752" cy="46981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프로젝트 구현 및 영상</a:t>
            </a:r>
            <a:endParaRPr kumimoji="1" lang="ko-KR" altLang="en-US" sz="2500" b="0" i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26629" name="TextBox 26628"/>
          <p:cNvSpPr txBox="1"/>
          <p:nvPr/>
        </p:nvSpPr>
        <p:spPr>
          <a:xfrm>
            <a:off x="838044" y="1261810"/>
            <a:ext cx="698388" cy="399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000" b="0" i="0" baseline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지도</a:t>
            </a:r>
            <a:endParaRPr kumimoji="1" lang="ko-KR" altLang="en-US" sz="2000" b="0" i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pic>
        <p:nvPicPr>
          <p:cNvPr id="2" name="지도">
            <a:hlinkClick r:id="" action="ppaction://media"/>
            <a:extLst>
              <a:ext uri="{FF2B5EF4-FFF2-40B4-BE49-F238E27FC236}">
                <a16:creationId xmlns:a16="http://schemas.microsoft.com/office/drawing/2014/main" id="{6B4CC959-92B9-4106-8928-D660BDF900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29295" y="179088"/>
            <a:ext cx="2881080" cy="607806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2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TextBox 27651"/>
          <p:cNvSpPr txBox="1"/>
          <p:nvPr/>
        </p:nvSpPr>
        <p:spPr>
          <a:xfrm>
            <a:off x="878084" y="533864"/>
            <a:ext cx="3988664" cy="9030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프로젝트 </a:t>
            </a:r>
            <a:r>
              <a:rPr kumimoji="1" lang="ko-KR" altLang="en-US" sz="1800" b="0" i="0" baseline="0" dirty="0" err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활용성</a:t>
            </a:r>
            <a:endParaRPr kumimoji="1" lang="ko-KR" altLang="en-US" sz="1800" b="0" i="0" baseline="0" dirty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800" b="0" i="0" baseline="0" dirty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보다 편히 모임관련 일을 행할 수 있다.</a:t>
            </a:r>
            <a:endParaRPr kumimoji="1" lang="ko-KR" altLang="en-US" sz="1800" b="0" i="0" dirty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07675" y="5516195"/>
            <a:ext cx="8751103" cy="9030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0" i="0" dirty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1. </a:t>
            </a:r>
            <a:r>
              <a:rPr kumimoji="1" lang="ko-KR" altLang="en-US" sz="1800" b="0" i="0" dirty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채팅                                                     </a:t>
            </a:r>
            <a:r>
              <a:rPr kumimoji="1" lang="en-US" altLang="ko-KR" sz="1800" b="0" i="0" dirty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2. </a:t>
            </a:r>
            <a:r>
              <a:rPr kumimoji="1" lang="ko-KR" altLang="en-US" sz="1800" b="0" i="0" dirty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가계부                                               </a:t>
            </a:r>
            <a:r>
              <a:rPr kumimoji="1" lang="en-US" altLang="ko-KR" sz="1800" b="0" i="0" dirty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3. </a:t>
            </a:r>
            <a:r>
              <a:rPr kumimoji="1" lang="ko-KR" altLang="en-US" sz="1800" b="0" i="0" dirty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지도</a:t>
            </a:r>
            <a:r>
              <a:rPr kumimoji="1" lang="en-US" altLang="ko-KR" sz="1800" b="0" i="0" dirty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		 </a:t>
            </a:r>
            <a:endParaRPr kumimoji="1" lang="ko-KR" altLang="en-US" sz="1800" b="0" i="0" dirty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927436" y="1699736"/>
            <a:ext cx="8731342" cy="3634816"/>
            <a:chOff x="1071490" y="2063094"/>
            <a:chExt cx="8731342" cy="3634816"/>
          </a:xfrm>
        </p:grpSpPr>
        <p:grpSp>
          <p:nvGrpSpPr>
            <p:cNvPr id="2" name="그룹 1"/>
            <p:cNvGrpSpPr/>
            <p:nvPr/>
          </p:nvGrpSpPr>
          <p:grpSpPr>
            <a:xfrm>
              <a:off x="7014346" y="3570068"/>
              <a:ext cx="288109" cy="288108"/>
              <a:chOff x="5402040" y="3308932"/>
              <a:chExt cx="288109" cy="288108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402040" y="3426014"/>
                <a:ext cx="288109" cy="5394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 rot="5400000">
                <a:off x="5409277" y="3430126"/>
                <a:ext cx="288108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8002941" y="2099690"/>
              <a:ext cx="1799891" cy="359822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grpSp>
          <p:nvGrpSpPr>
            <p:cNvPr id="19" name="그룹 18"/>
            <p:cNvGrpSpPr/>
            <p:nvPr/>
          </p:nvGrpSpPr>
          <p:grpSpPr>
            <a:xfrm>
              <a:off x="3571523" y="3570068"/>
              <a:ext cx="288109" cy="288108"/>
              <a:chOff x="3015802" y="5164950"/>
              <a:chExt cx="288109" cy="288108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3015802" y="5282032"/>
                <a:ext cx="288109" cy="5394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 rot="5400000">
                <a:off x="3023039" y="5286144"/>
                <a:ext cx="288108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071490" y="2099690"/>
              <a:ext cx="1799891" cy="359822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4615730" y="2063094"/>
              <a:ext cx="1799891" cy="359822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28675"/>
          <p:cNvSpPr txBox="1"/>
          <p:nvPr/>
        </p:nvSpPr>
        <p:spPr>
          <a:xfrm>
            <a:off x="1096758" y="285674"/>
            <a:ext cx="10054969" cy="14507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b">
            <a:spAutoFit/>
          </a:bodyPr>
          <a:lstStyle/>
          <a:p>
            <a:pPr marL="0" lvl="0" indent="0" algn="l" defTabSz="58846888" rtl="0" eaLnBrk="1" latinLnBrk="1" hangingPunct="1">
              <a:lnSpc>
                <a:spcPct val="85000"/>
              </a:lnSpc>
              <a:spcBef>
                <a:spcPct val="0"/>
              </a:spcBef>
              <a:spcAft>
                <a:spcPct val="6000"/>
              </a:spcAft>
              <a:buNone/>
              <a:defRPr/>
            </a:pPr>
            <a:r>
              <a:rPr kumimoji="1" lang="ko-KR" altLang="en-US" sz="4800" b="0" i="0" baseline="0">
                <a:solidFill>
                  <a:srgbClr val="404040">
                    <a:alpha val="100000"/>
                  </a:srgbClr>
                </a:solidFill>
                <a:latin typeface="Calibri Light"/>
                <a:ea typeface="맑은 고딕"/>
              </a:rPr>
              <a:t>프로젝트 개선 사항</a:t>
            </a:r>
            <a:endParaRPr kumimoji="1" lang="ko-KR" altLang="en-US" sz="4800" b="0" i="0">
              <a:solidFill>
                <a:srgbClr val="404040">
                  <a:alpha val="100000"/>
                </a:srgbClr>
              </a:solidFill>
              <a:latin typeface="Calibri Light"/>
              <a:ea typeface="맑은 고딕"/>
            </a:endParaRPr>
          </a:p>
        </p:txBody>
      </p:sp>
      <p:sp>
        <p:nvSpPr>
          <p:cNvPr id="28677" name="TextBox 28676"/>
          <p:cNvSpPr txBox="1"/>
          <p:nvPr/>
        </p:nvSpPr>
        <p:spPr>
          <a:xfrm>
            <a:off x="1096758" y="2058605"/>
            <a:ext cx="10686994" cy="26703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0" tIns="45720" rIns="0" bIns="45720" anchor="t">
            <a:spAutoFit/>
          </a:bodyPr>
          <a:lstStyle/>
          <a:p>
            <a:pPr marL="0" lvl="0" indent="0" algn="l" defTabSz="58846888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6000"/>
              </a:spcAft>
              <a:buNone/>
              <a:defRPr/>
            </a:pPr>
            <a:endParaRPr kumimoji="1" lang="ko-KR" altLang="en-US" sz="2000" b="0" i="0" baseline="0" dirty="0">
              <a:solidFill>
                <a:srgbClr val="40404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defTabSz="58846888">
              <a:lnSpc>
                <a:spcPct val="90000"/>
              </a:lnSpc>
              <a:spcBef>
                <a:spcPct val="0"/>
              </a:spcBef>
              <a:spcAft>
                <a:spcPct val="6000"/>
              </a:spcAft>
              <a:defRPr/>
            </a:pPr>
            <a:r>
              <a:rPr lang="en-US" altLang="ko-KR" sz="2400" b="1" dirty="0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1.</a:t>
            </a:r>
            <a:r>
              <a:rPr lang="en-US" altLang="ko-KR" sz="2000" b="1" dirty="0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kumimoji="1" lang="ko-KR" altLang="en-US" sz="2000" b="0" i="0" baseline="0" dirty="0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캐시를 통해 친구 및 </a:t>
            </a:r>
            <a:r>
              <a:rPr kumimoji="1" lang="ko-KR" altLang="en-US" sz="2000" b="0" i="0" baseline="0" dirty="0" err="1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채팅방</a:t>
            </a:r>
            <a:r>
              <a:rPr kumimoji="1" lang="ko-KR" altLang="en-US" sz="2000" b="0" i="0" baseline="0" dirty="0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 이름 변경, 채팅 내용 저장</a:t>
            </a:r>
            <a:endParaRPr kumimoji="1" lang="en-US" altLang="ko-KR" sz="2000" b="0" i="0" baseline="0" dirty="0">
              <a:solidFill>
                <a:srgbClr val="404040">
                  <a:alpha val="100000"/>
                </a:srgbClr>
              </a:solidFill>
              <a:latin typeface="Calibri"/>
              <a:ea typeface="맑은 고딕"/>
            </a:endParaRPr>
          </a:p>
          <a:p>
            <a:pPr marL="457200" lvl="0" indent="-457200" algn="l" defTabSz="58846888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6000"/>
              </a:spcAft>
              <a:buAutoNum type="arabicPeriod"/>
              <a:defRPr/>
            </a:pPr>
            <a:endParaRPr kumimoji="1" lang="ko-KR" altLang="en-US" sz="2000" b="0" i="0" baseline="0" dirty="0">
              <a:solidFill>
                <a:srgbClr val="40404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defTabSz="58846888">
              <a:lnSpc>
                <a:spcPct val="90000"/>
              </a:lnSpc>
              <a:spcBef>
                <a:spcPct val="0"/>
              </a:spcBef>
              <a:spcAft>
                <a:spcPct val="6000"/>
              </a:spcAft>
              <a:defRPr/>
            </a:pPr>
            <a:r>
              <a:rPr lang="en-US" altLang="ko-KR" sz="2400" b="1" dirty="0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2.</a:t>
            </a:r>
            <a:r>
              <a:rPr lang="en-US" altLang="ko-KR" sz="2000" b="1" dirty="0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kumimoji="1" lang="ko-KR" altLang="en-US" sz="2000" b="0" i="0" baseline="0" dirty="0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읽지 않은 메시지 알림 기능</a:t>
            </a:r>
          </a:p>
          <a:p>
            <a:pPr marL="0" lvl="0" indent="0" algn="l" defTabSz="58846888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6000"/>
              </a:spcAft>
              <a:buNone/>
              <a:defRPr/>
            </a:pPr>
            <a:endParaRPr kumimoji="1" lang="ko-KR" altLang="en-US" sz="2000" b="0" i="0" baseline="0" dirty="0">
              <a:solidFill>
                <a:srgbClr val="404040">
                  <a:alpha val="100000"/>
                </a:srgbClr>
              </a:solidFill>
              <a:latin typeface="Calibri"/>
              <a:ea typeface="맑은 고딕"/>
            </a:endParaRPr>
          </a:p>
          <a:p>
            <a:pPr marL="0" lvl="0" indent="0" algn="l" defTabSz="58846888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6000"/>
              </a:spcAft>
              <a:buNone/>
              <a:defRPr/>
            </a:pPr>
            <a:r>
              <a:rPr kumimoji="0" lang="en-US" altLang="ko-KR" sz="2400" b="1" i="0" baseline="0" dirty="0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3.</a:t>
            </a:r>
            <a:r>
              <a:rPr lang="ko-KR" altLang="en-US" sz="2400" b="1" dirty="0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kumimoji="1" lang="ko-KR" altLang="en-US" sz="2000" b="0" i="0" baseline="0" dirty="0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휴대폰 </a:t>
            </a:r>
            <a:r>
              <a:rPr kumimoji="1" lang="ko-KR" altLang="en-US" sz="2000" b="0" i="0" baseline="0" dirty="0" err="1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리부트</a:t>
            </a:r>
            <a:r>
              <a:rPr kumimoji="1" lang="ko-KR" altLang="en-US" sz="2000" b="0" i="0" baseline="0" dirty="0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 시 채팅을 담당하는 서비스가 실행되나 일정 시간이 지나면 소켓연결이 해제됨. </a:t>
            </a:r>
          </a:p>
          <a:p>
            <a:pPr marL="0" lvl="0" indent="0" algn="l" defTabSz="58846888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6000"/>
              </a:spcAft>
              <a:buNone/>
              <a:defRPr/>
            </a:pPr>
            <a:endParaRPr kumimoji="1" lang="en-US" altLang="ko-KR" sz="2000" dirty="0">
              <a:solidFill>
                <a:srgbClr val="40404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defTabSz="58846888">
              <a:lnSpc>
                <a:spcPct val="90000"/>
              </a:lnSpc>
              <a:spcBef>
                <a:spcPct val="0"/>
              </a:spcBef>
              <a:spcAft>
                <a:spcPct val="6000"/>
              </a:spcAft>
              <a:defRPr/>
            </a:pPr>
            <a:r>
              <a:rPr lang="en-US" altLang="ko-KR" sz="2400" b="1" dirty="0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4.</a:t>
            </a:r>
            <a:r>
              <a:rPr lang="en-US" altLang="ko-KR" sz="2000" b="1" dirty="0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kumimoji="1" lang="ko-KR" altLang="en-US" sz="2000" b="0" i="0" baseline="0" dirty="0" err="1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빅</a:t>
            </a:r>
            <a:r>
              <a:rPr kumimoji="1" lang="ko-KR" altLang="en-US" sz="2000" b="0" i="0" baseline="0" dirty="0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 데이터 연동</a:t>
            </a:r>
            <a:endParaRPr kumimoji="1" lang="ko-KR" altLang="en-US" sz="2000" b="0" i="0" dirty="0">
              <a:solidFill>
                <a:srgbClr val="40404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28678" name="TextBox 28677"/>
          <p:cNvSpPr txBox="1"/>
          <p:nvPr/>
        </p:nvSpPr>
        <p:spPr>
          <a:xfrm>
            <a:off x="1485639" y="2203061"/>
            <a:ext cx="242806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TextBox 29699"/>
          <p:cNvSpPr txBox="1"/>
          <p:nvPr/>
        </p:nvSpPr>
        <p:spPr>
          <a:xfrm>
            <a:off x="4293428" y="2642680"/>
            <a:ext cx="3310872" cy="15539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9600" b="1" i="0" baseline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Q &amp; A</a:t>
            </a:r>
            <a:endParaRPr kumimoji="0" lang="ko-KR" altLang="en-US" sz="9600" b="1" i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extBox 8195"/>
          <p:cNvSpPr txBox="1"/>
          <p:nvPr/>
        </p:nvSpPr>
        <p:spPr>
          <a:xfrm>
            <a:off x="838044" y="1158660"/>
            <a:ext cx="6694865" cy="4476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400" b="0" i="0" baseline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주제 : 모임용 채팅 앱</a:t>
            </a:r>
            <a:endParaRPr kumimoji="1" lang="ko-KR" altLang="en-US" sz="2400" b="0" i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grpSp>
        <p:nvGrpSpPr>
          <p:cNvPr id="8197" name="Group 1"/>
          <p:cNvGrpSpPr/>
          <p:nvPr/>
        </p:nvGrpSpPr>
        <p:grpSpPr>
          <a:xfrm>
            <a:off x="1706229" y="2276071"/>
            <a:ext cx="8774124" cy="3447401"/>
            <a:chOff x="1706229" y="2276071"/>
            <a:chExt cx="8774124" cy="3447401"/>
          </a:xfrm>
        </p:grpSpPr>
        <p:sp>
          <p:nvSpPr>
            <p:cNvPr id="8198" name="모서리가 둥근 직사각형 8197"/>
            <p:cNvSpPr/>
            <p:nvPr/>
          </p:nvSpPr>
          <p:spPr>
            <a:xfrm>
              <a:off x="1706229" y="2276071"/>
              <a:ext cx="8774124" cy="804721"/>
            </a:xfrm>
            <a:prstGeom prst="roundRect">
              <a:avLst>
                <a:gd name="adj" fmla="val 16667"/>
              </a:avLst>
            </a:prstGeom>
            <a:solidFill>
              <a:srgbClr val="637052"/>
            </a:solidFill>
            <a:ln w="17191" cap="flat" cmpd="sng" algn="ctr">
              <a:solidFill>
                <a:srgbClr val="CCDDEA"/>
              </a:solidFill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8199" name="TextBox 8198"/>
            <p:cNvSpPr txBox="1"/>
            <p:nvPr/>
          </p:nvSpPr>
          <p:spPr>
            <a:xfrm>
              <a:off x="1745916" y="2314138"/>
              <a:ext cx="8694751" cy="72696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9060" tIns="99060" rIns="99060" bIns="99060" anchor="ctr">
              <a:noAutofit/>
            </a:bodyPr>
            <a:lstStyle/>
            <a:p>
              <a:pPr marL="0" lvl="0" indent="0" algn="ctr" defTabSz="64257800" rtl="0" eaLnBrk="1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kumimoji="1" lang="en-US" altLang="en-US" sz="2600" b="0" i="0" baseline="0">
                  <a:solidFill>
                    <a:srgbClr val="FFFFFF">
                      <a:alpha val="100000"/>
                    </a:srgbClr>
                  </a:solidFill>
                  <a:latin typeface="Calibri"/>
                  <a:ea typeface="맑은 고딕"/>
                </a:rPr>
                <a:t>만날 곳을 정하기 힘들다</a:t>
              </a:r>
              <a:r>
                <a:rPr kumimoji="1" lang="en-US" altLang="en-US" sz="2600" b="0" i="0" baseline="0">
                  <a:solidFill>
                    <a:srgbClr val="FFFFFF">
                      <a:alpha val="100000"/>
                    </a:srgbClr>
                  </a:solidFill>
                  <a:latin typeface="Calibri"/>
                  <a:ea typeface="Calibri"/>
                </a:rPr>
                <a:t>.</a:t>
              </a:r>
              <a:endParaRPr kumimoji="1" lang="en-US" altLang="en-US" sz="2600" b="0" i="0">
                <a:solidFill>
                  <a:srgbClr val="FFFFFF">
                    <a:alpha val="100000"/>
                  </a:srgbClr>
                </a:solidFill>
                <a:latin typeface="Calibri"/>
                <a:ea typeface="Calibri"/>
              </a:endParaRPr>
            </a:p>
          </p:txBody>
        </p:sp>
        <p:sp>
          <p:nvSpPr>
            <p:cNvPr id="8200" name="모서리가 둥근 직사각형 8199"/>
            <p:cNvSpPr/>
            <p:nvPr/>
          </p:nvSpPr>
          <p:spPr>
            <a:xfrm>
              <a:off x="1706229" y="3155364"/>
              <a:ext cx="8774124" cy="806284"/>
            </a:xfrm>
            <a:prstGeom prst="roundRect">
              <a:avLst>
                <a:gd name="adj" fmla="val 16667"/>
              </a:avLst>
            </a:prstGeom>
            <a:solidFill>
              <a:srgbClr val="637052"/>
            </a:solidFill>
            <a:ln w="17191" cap="flat" cmpd="sng" algn="ctr">
              <a:solidFill>
                <a:srgbClr val="CCDDEA"/>
              </a:solidFill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8201" name="TextBox 8200"/>
            <p:cNvSpPr txBox="1"/>
            <p:nvPr/>
          </p:nvSpPr>
          <p:spPr>
            <a:xfrm>
              <a:off x="1745916" y="3195050"/>
              <a:ext cx="8694751" cy="72696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9060" tIns="99060" rIns="99060" bIns="99060" anchor="ctr">
              <a:noAutofit/>
            </a:bodyPr>
            <a:lstStyle/>
            <a:p>
              <a:pPr marL="0" lvl="0" indent="0" algn="ctr" defTabSz="64257800" rtl="0" eaLnBrk="1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kumimoji="1" lang="en-US" altLang="en-US" sz="2600" b="0" i="0" baseline="0">
                  <a:solidFill>
                    <a:srgbClr val="FFFFFF">
                      <a:alpha val="100000"/>
                    </a:srgbClr>
                  </a:solidFill>
                  <a:latin typeface="Calibri"/>
                  <a:ea typeface="맑은 고딕"/>
                </a:rPr>
                <a:t>공용 통장의 사용시 모든 사람이 잔액 확인이 어렵다</a:t>
              </a:r>
              <a:r>
                <a:rPr kumimoji="1" lang="en-US" altLang="en-US" sz="2600" b="0" i="0" baseline="0">
                  <a:solidFill>
                    <a:srgbClr val="FFFFFF">
                      <a:alpha val="100000"/>
                    </a:srgbClr>
                  </a:solidFill>
                  <a:latin typeface="Calibri"/>
                  <a:ea typeface="Calibri"/>
                </a:rPr>
                <a:t>.</a:t>
              </a:r>
              <a:endParaRPr kumimoji="1" lang="en-US" altLang="en-US" sz="2600" b="0" i="0">
                <a:solidFill>
                  <a:srgbClr val="FFFFFF">
                    <a:alpha val="100000"/>
                  </a:srgbClr>
                </a:solidFill>
                <a:latin typeface="Calibri"/>
                <a:ea typeface="Calibri"/>
              </a:endParaRPr>
            </a:p>
          </p:txBody>
        </p:sp>
        <p:sp>
          <p:nvSpPr>
            <p:cNvPr id="8202" name="모서리가 둥근 직사각형 8201"/>
            <p:cNvSpPr/>
            <p:nvPr/>
          </p:nvSpPr>
          <p:spPr>
            <a:xfrm>
              <a:off x="1706229" y="4036276"/>
              <a:ext cx="8774124" cy="806284"/>
            </a:xfrm>
            <a:prstGeom prst="roundRect">
              <a:avLst>
                <a:gd name="adj" fmla="val 16667"/>
              </a:avLst>
            </a:prstGeom>
            <a:solidFill>
              <a:srgbClr val="637052"/>
            </a:solidFill>
            <a:ln w="17191" cap="flat" cmpd="sng" algn="ctr">
              <a:solidFill>
                <a:srgbClr val="CCDDEA"/>
              </a:solidFill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8203" name="TextBox 8202"/>
            <p:cNvSpPr txBox="1"/>
            <p:nvPr/>
          </p:nvSpPr>
          <p:spPr>
            <a:xfrm>
              <a:off x="1745916" y="4075963"/>
              <a:ext cx="8694751" cy="72691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9060" tIns="99060" rIns="99060" bIns="99060" anchor="ctr">
              <a:noAutofit/>
            </a:bodyPr>
            <a:lstStyle/>
            <a:p>
              <a:pPr marL="0" lvl="0" indent="0" algn="ctr" defTabSz="64257800" rtl="0" eaLnBrk="1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kumimoji="1" lang="en-US" altLang="en-US" sz="2600" b="0" i="0" baseline="0">
                  <a:solidFill>
                    <a:srgbClr val="FFFFFF">
                      <a:alpha val="100000"/>
                    </a:srgbClr>
                  </a:solidFill>
                  <a:latin typeface="Calibri"/>
                  <a:ea typeface="맑은 고딕"/>
                </a:rPr>
                <a:t>모임만을 위한 채팅앱이 없다</a:t>
              </a:r>
              <a:r>
                <a:rPr kumimoji="1" lang="en-US" altLang="en-US" sz="2600" b="0" i="0" baseline="0">
                  <a:solidFill>
                    <a:srgbClr val="FFFFFF">
                      <a:alpha val="100000"/>
                    </a:srgbClr>
                  </a:solidFill>
                  <a:latin typeface="Calibri"/>
                  <a:ea typeface="Calibri"/>
                </a:rPr>
                <a:t>.</a:t>
              </a:r>
              <a:endParaRPr kumimoji="1" lang="en-US" altLang="en-US" sz="2600" b="0" i="0">
                <a:solidFill>
                  <a:srgbClr val="FFFFFF">
                    <a:alpha val="100000"/>
                  </a:srgbClr>
                </a:solidFill>
                <a:latin typeface="Calibri"/>
                <a:ea typeface="Calibri"/>
              </a:endParaRPr>
            </a:p>
          </p:txBody>
        </p:sp>
        <p:sp>
          <p:nvSpPr>
            <p:cNvPr id="8204" name="모서리가 둥근 직사각형 8203"/>
            <p:cNvSpPr/>
            <p:nvPr/>
          </p:nvSpPr>
          <p:spPr>
            <a:xfrm>
              <a:off x="1706229" y="4917188"/>
              <a:ext cx="8774124" cy="806284"/>
            </a:xfrm>
            <a:prstGeom prst="roundRect">
              <a:avLst>
                <a:gd name="adj" fmla="val 16667"/>
              </a:avLst>
            </a:prstGeom>
            <a:solidFill>
              <a:srgbClr val="637052"/>
            </a:solidFill>
            <a:ln w="17191" cap="flat" cmpd="sng" algn="ctr">
              <a:solidFill>
                <a:srgbClr val="CCDDEA"/>
              </a:solidFill>
              <a:prstDash val="solid"/>
              <a:round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8205" name="TextBox 8204"/>
            <p:cNvSpPr txBox="1"/>
            <p:nvPr/>
          </p:nvSpPr>
          <p:spPr>
            <a:xfrm>
              <a:off x="1745916" y="4956875"/>
              <a:ext cx="8694751" cy="72691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9060" tIns="99060" rIns="99060" bIns="99060" anchor="ctr">
              <a:noAutofit/>
            </a:bodyPr>
            <a:lstStyle/>
            <a:p>
              <a:pPr marL="0" lvl="0" indent="0" algn="ctr" defTabSz="64257800" rtl="0" eaLnBrk="1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kumimoji="1" lang="en-US" altLang="en-US" sz="2600" b="0" i="0" baseline="0">
                  <a:solidFill>
                    <a:srgbClr val="FFFFFF">
                      <a:alpha val="100000"/>
                    </a:srgbClr>
                  </a:solidFill>
                  <a:latin typeface="Calibri"/>
                  <a:ea typeface="맑은 고딕"/>
                </a:rPr>
                <a:t>위 불편한 점을 해결하기 위해선 여러 앱을 사용해야한다</a:t>
              </a:r>
              <a:r>
                <a:rPr kumimoji="1" lang="en-US" altLang="en-US" sz="2600" b="0" i="0" baseline="0">
                  <a:solidFill>
                    <a:srgbClr val="FFFFFF">
                      <a:alpha val="100000"/>
                    </a:srgbClr>
                  </a:solidFill>
                  <a:latin typeface="Calibri"/>
                  <a:ea typeface="Calibri"/>
                </a:rPr>
                <a:t>.</a:t>
              </a:r>
              <a:endParaRPr kumimoji="1" lang="en-US" altLang="en-US" sz="2600" b="0" i="0">
                <a:solidFill>
                  <a:srgbClr val="FFFFFF">
                    <a:alpha val="100000"/>
                  </a:srgbClr>
                </a:solidFill>
                <a:latin typeface="Calibri"/>
                <a:ea typeface="Calibri"/>
              </a:endParaRPr>
            </a:p>
          </p:txBody>
        </p:sp>
      </p:grpSp>
      <p:sp>
        <p:nvSpPr>
          <p:cNvPr id="8206" name="TextBox 8205"/>
          <p:cNvSpPr txBox="1"/>
          <p:nvPr/>
        </p:nvSpPr>
        <p:spPr>
          <a:xfrm>
            <a:off x="333286" y="331723"/>
            <a:ext cx="2160194" cy="46981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프로젝트 개요</a:t>
            </a:r>
            <a:endParaRPr kumimoji="1" lang="ko-KR" altLang="en-US" sz="2500" b="0" i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8207" name="TextBox 8206"/>
          <p:cNvSpPr txBox="1"/>
          <p:nvPr/>
        </p:nvSpPr>
        <p:spPr>
          <a:xfrm>
            <a:off x="1269792" y="1723700"/>
            <a:ext cx="1674469" cy="35873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주제 선정 배경</a:t>
            </a:r>
            <a:endParaRPr kumimoji="1" lang="ko-KR" altLang="en-US" sz="1800" b="0" i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Box 9219"/>
          <p:cNvSpPr txBox="1"/>
          <p:nvPr/>
        </p:nvSpPr>
        <p:spPr>
          <a:xfrm>
            <a:off x="333286" y="331723"/>
            <a:ext cx="2160194" cy="46981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프로젝트 개요</a:t>
            </a:r>
            <a:endParaRPr kumimoji="1" lang="ko-KR" altLang="en-US" sz="2500" b="0" i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9221" name="TextBox 9220"/>
          <p:cNvSpPr txBox="1"/>
          <p:nvPr/>
        </p:nvSpPr>
        <p:spPr>
          <a:xfrm>
            <a:off x="655123" y="978494"/>
            <a:ext cx="5510524" cy="10804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en-US" altLang="ko-KR" b="1" dirty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en-US" altLang="ko-KR" sz="1800" b="0" i="0" dirty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dirty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    </a:t>
            </a: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기존 채팅 </a:t>
            </a:r>
            <a:r>
              <a:rPr kumimoji="1" lang="ko-KR" altLang="en-US" sz="1800" b="0" i="0" baseline="0" dirty="0" err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앱에서는</a:t>
            </a:r>
            <a:r>
              <a:rPr kumimoji="1" lang="ko-KR" altLang="en-US" sz="1800" b="0" i="0" baseline="0" dirty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 가계부 기능을 수행할 수 없다</a:t>
            </a:r>
            <a:r>
              <a:rPr kumimoji="1" lang="en-US" altLang="ko-KR" sz="1800" b="0" i="0" baseline="0" dirty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.</a:t>
            </a: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en-US" altLang="ko-KR" dirty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en-US" altLang="ko-KR" dirty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en-US" altLang="ko-KR" sz="1800" b="0" i="0" baseline="0" dirty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800" b="0" i="0" baseline="0" dirty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dirty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          </a:t>
            </a:r>
            <a:endParaRPr kumimoji="1" lang="en-US" altLang="ko-KR" sz="1800" b="0" i="0" baseline="0" dirty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168093" y="983902"/>
            <a:ext cx="3505083" cy="904140"/>
            <a:chOff x="835648" y="2590636"/>
            <a:chExt cx="3505083" cy="904140"/>
          </a:xfrm>
        </p:grpSpPr>
        <p:pic>
          <p:nvPicPr>
            <p:cNvPr id="1026" name="Picture 2" descr="카톡 앱 이미지에 대한 이미지 검색결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648" y="2590636"/>
              <a:ext cx="891706" cy="891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라인 앱 이미지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1497" y="2603070"/>
              <a:ext cx="949234" cy="891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페메 앱 이미지에 대한 이미지 검색결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2606" y="2601933"/>
              <a:ext cx="1188941" cy="891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622811" y="2969702"/>
            <a:ext cx="7530712" cy="3414054"/>
            <a:chOff x="835648" y="3243063"/>
            <a:chExt cx="7530712" cy="3414054"/>
          </a:xfrm>
        </p:grpSpPr>
        <p:sp>
          <p:nvSpPr>
            <p:cNvPr id="14" name="TextBox 13"/>
            <p:cNvSpPr txBox="1"/>
            <p:nvPr/>
          </p:nvSpPr>
          <p:spPr>
            <a:xfrm>
              <a:off x="835648" y="5754046"/>
              <a:ext cx="7530712" cy="90307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en-US" altLang="ko-KR" sz="1800" b="0" i="0" dirty="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1. </a:t>
              </a:r>
              <a:r>
                <a:rPr kumimoji="1" lang="ko-KR" altLang="en-US" sz="1800" b="0" i="0" dirty="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채팅                         </a:t>
              </a:r>
              <a:r>
                <a:rPr kumimoji="1" lang="en-US" altLang="ko-KR" sz="1800" b="0" i="0" dirty="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2. </a:t>
              </a:r>
              <a:r>
                <a:rPr kumimoji="1" lang="ko-KR" altLang="en-US" sz="1800" b="0" i="0" dirty="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가계부                        </a:t>
              </a:r>
              <a:r>
                <a:rPr kumimoji="1" lang="en-US" altLang="ko-KR" sz="1800" b="0" i="0" dirty="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3. </a:t>
              </a:r>
              <a:r>
                <a:rPr kumimoji="1" lang="ko-KR" altLang="en-US" sz="1800" b="0" i="0" dirty="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지도</a:t>
              </a:r>
              <a:r>
                <a:rPr kumimoji="1" lang="en-US" altLang="ko-KR" sz="1800" b="0" i="0" dirty="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		 </a:t>
              </a:r>
              <a:endParaRPr kumimoji="1" lang="ko-KR" altLang="en-US" sz="1800" b="0" i="0" dirty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endParaRP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904228" y="3243063"/>
              <a:ext cx="5505186" cy="2537718"/>
              <a:chOff x="1071490" y="2099690"/>
              <a:chExt cx="7233050" cy="3652163"/>
            </a:xfrm>
          </p:grpSpPr>
          <p:grpSp>
            <p:nvGrpSpPr>
              <p:cNvPr id="16" name="그룹 15"/>
              <p:cNvGrpSpPr/>
              <p:nvPr/>
            </p:nvGrpSpPr>
            <p:grpSpPr>
              <a:xfrm>
                <a:off x="5856406" y="3781718"/>
                <a:ext cx="288109" cy="288108"/>
                <a:chOff x="4244100" y="3520582"/>
                <a:chExt cx="288109" cy="288108"/>
              </a:xfrm>
            </p:grpSpPr>
            <p:sp>
              <p:nvSpPr>
                <p:cNvPr id="23" name="직사각형 22"/>
                <p:cNvSpPr/>
                <p:nvPr/>
              </p:nvSpPr>
              <p:spPr>
                <a:xfrm>
                  <a:off x="4244100" y="3637664"/>
                  <a:ext cx="288109" cy="53943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직사각형 23"/>
                <p:cNvSpPr/>
                <p:nvPr/>
              </p:nvSpPr>
              <p:spPr>
                <a:xfrm rot="5400000">
                  <a:off x="4251337" y="3641776"/>
                  <a:ext cx="288108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17" name="그림 16"/>
              <p:cNvPicPr>
                <a:picLocks noChangeAspect="1"/>
              </p:cNvPicPr>
              <p:nvPr/>
            </p:nvPicPr>
            <p:blipFill rotWithShape="1">
              <a:blip r:embed="rId5">
                <a:lum/>
              </a:blip>
              <a:stretch>
                <a:fillRect/>
              </a:stretch>
            </p:blipFill>
            <p:spPr>
              <a:xfrm>
                <a:off x="6504649" y="2153633"/>
                <a:ext cx="1799891" cy="359822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</p:pic>
          <p:grpSp>
            <p:nvGrpSpPr>
              <p:cNvPr id="18" name="그룹 17"/>
              <p:cNvGrpSpPr/>
              <p:nvPr/>
            </p:nvGrpSpPr>
            <p:grpSpPr>
              <a:xfrm>
                <a:off x="3135709" y="3859380"/>
                <a:ext cx="288109" cy="288108"/>
                <a:chOff x="2579988" y="5454262"/>
                <a:chExt cx="288109" cy="288108"/>
              </a:xfrm>
            </p:grpSpPr>
            <p:sp>
              <p:nvSpPr>
                <p:cNvPr id="21" name="직사각형 20"/>
                <p:cNvSpPr/>
                <p:nvPr/>
              </p:nvSpPr>
              <p:spPr>
                <a:xfrm>
                  <a:off x="2579988" y="5571344"/>
                  <a:ext cx="288109" cy="53943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직사각형 21"/>
                <p:cNvSpPr/>
                <p:nvPr/>
              </p:nvSpPr>
              <p:spPr>
                <a:xfrm rot="5400000">
                  <a:off x="2587225" y="5575456"/>
                  <a:ext cx="288108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6">
                <a:lum/>
              </a:blip>
              <a:stretch>
                <a:fillRect/>
              </a:stretch>
            </p:blipFill>
            <p:spPr>
              <a:xfrm>
                <a:off x="1071490" y="2099690"/>
                <a:ext cx="1799891" cy="359822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</p:pic>
          <p:pic>
            <p:nvPicPr>
              <p:cNvPr id="20" name="그림 19"/>
              <p:cNvPicPr>
                <a:picLocks noChangeAspect="1"/>
              </p:cNvPicPr>
              <p:nvPr/>
            </p:nvPicPr>
            <p:blipFill rotWithShape="1">
              <a:blip r:embed="rId7">
                <a:lum/>
              </a:blip>
              <a:stretch>
                <a:fillRect/>
              </a:stretch>
            </p:blipFill>
            <p:spPr>
              <a:xfrm>
                <a:off x="3715784" y="2115156"/>
                <a:ext cx="1799891" cy="359822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</a:ln>
            </p:spPr>
          </p:pic>
        </p:grpSp>
      </p:grpSp>
      <p:grpSp>
        <p:nvGrpSpPr>
          <p:cNvPr id="7" name="그룹 6"/>
          <p:cNvGrpSpPr/>
          <p:nvPr/>
        </p:nvGrpSpPr>
        <p:grpSpPr>
          <a:xfrm>
            <a:off x="6885411" y="3234239"/>
            <a:ext cx="4533303" cy="1077028"/>
            <a:chOff x="655122" y="3787547"/>
            <a:chExt cx="4533303" cy="1077028"/>
          </a:xfrm>
        </p:grpSpPr>
        <p:sp>
          <p:nvSpPr>
            <p:cNvPr id="6" name="직사각형 5"/>
            <p:cNvSpPr/>
            <p:nvPr/>
          </p:nvSpPr>
          <p:spPr>
            <a:xfrm>
              <a:off x="993046" y="4218244"/>
              <a:ext cx="419537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defTabSz="58846888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dirty="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채팅과 가계부</a:t>
              </a:r>
              <a:r>
                <a:rPr kumimoji="1" lang="en-US" altLang="ko-KR" dirty="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, </a:t>
              </a:r>
              <a:r>
                <a:rPr kumimoji="1" lang="ko-KR" altLang="en-US" dirty="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지도를</a:t>
              </a:r>
              <a:endParaRPr kumimoji="1" lang="en-US" altLang="ko-KR" dirty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endParaRPr>
            </a:p>
            <a:p>
              <a:pPr lvl="0" defTabSz="58846888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dirty="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함께 사용 할 수 있는 어플리케이션 제작</a:t>
              </a:r>
              <a:endParaRPr kumimoji="1" lang="en-US" altLang="ko-KR" dirty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655122" y="3787547"/>
              <a:ext cx="34002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defTabSz="58846888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 err="1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ㅁ프로젝트의</a:t>
              </a:r>
              <a:r>
                <a:rPr kumimoji="1" lang="ko-KR" altLang="en-US" sz="2400" b="1" dirty="0">
                  <a:solidFill>
                    <a:srgbClr val="000000">
                      <a:alpha val="100000"/>
                    </a:srgbClr>
                  </a:solidFill>
                  <a:latin typeface="Calibri"/>
                  <a:ea typeface="맑은 고딕"/>
                </a:rPr>
                <a:t> 최종 목표</a:t>
              </a:r>
              <a:endParaRPr kumimoji="1" lang="en-US" altLang="ko-KR" sz="2400" b="1" dirty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333286" y="971468"/>
            <a:ext cx="63770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58846888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2400" b="1" dirty="0" err="1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ㅁ기존</a:t>
            </a:r>
            <a:r>
              <a:rPr kumimoji="1" lang="ko-KR" altLang="en-US" sz="2400" b="1" dirty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 프로그램의 문제점 및 새로운 요구사항</a:t>
            </a:r>
            <a:endParaRPr kumimoji="1" lang="en-US" altLang="ko-KR" sz="2400" b="1" dirty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extBox 10243"/>
          <p:cNvSpPr txBox="1"/>
          <p:nvPr/>
        </p:nvSpPr>
        <p:spPr>
          <a:xfrm>
            <a:off x="1096758" y="1021080"/>
            <a:ext cx="10054970" cy="7153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b">
            <a:spAutoFit/>
          </a:bodyPr>
          <a:lstStyle/>
          <a:p>
            <a:pPr marL="0" lvl="0" indent="0" algn="l" defTabSz="58846888" rtl="0" eaLnBrk="1" latinLnBrk="1" hangingPunct="1">
              <a:lnSpc>
                <a:spcPct val="85000"/>
              </a:lnSpc>
              <a:spcBef>
                <a:spcPct val="0"/>
              </a:spcBef>
              <a:spcAft>
                <a:spcPct val="6000"/>
              </a:spcAft>
              <a:buNone/>
              <a:defRPr/>
            </a:pPr>
            <a:r>
              <a:rPr kumimoji="1" lang="ko-KR" altLang="en-US" sz="4800" b="0" i="0" baseline="0">
                <a:solidFill>
                  <a:srgbClr val="404040">
                    <a:alpha val="100000"/>
                  </a:srgbClr>
                </a:solidFill>
                <a:latin typeface="Calibri Light"/>
                <a:ea typeface="맑은 고딕"/>
              </a:rPr>
              <a:t>프로젝트 개요</a:t>
            </a:r>
            <a:endParaRPr kumimoji="1" lang="ko-KR" altLang="en-US" sz="4800" b="0" i="0">
              <a:solidFill>
                <a:srgbClr val="404040">
                  <a:alpha val="100000"/>
                </a:srgbClr>
              </a:solidFill>
              <a:latin typeface="Calibri Light"/>
              <a:ea typeface="맑은 고딕"/>
            </a:endParaRPr>
          </a:p>
        </p:txBody>
      </p:sp>
      <p:sp>
        <p:nvSpPr>
          <p:cNvPr id="10245" name="TextBox 10244"/>
          <p:cNvSpPr txBox="1"/>
          <p:nvPr/>
        </p:nvSpPr>
        <p:spPr>
          <a:xfrm>
            <a:off x="1342802" y="2058606"/>
            <a:ext cx="10054969" cy="72078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0" tIns="45720" rIns="0" bIns="45720" anchor="t">
            <a:spAutoFit/>
          </a:bodyPr>
          <a:lstStyle/>
          <a:p>
            <a:pPr marL="0" lvl="0" indent="0" algn="l" defTabSz="58846888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6000"/>
              </a:spcAft>
              <a:buNone/>
              <a:defRPr/>
            </a:pPr>
            <a:r>
              <a:rPr kumimoji="1" lang="ko-KR" altLang="en-US" sz="2200" b="0" i="0" baseline="0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팀 구성</a:t>
            </a:r>
            <a:br>
              <a:rPr kumimoji="1" lang="ko-KR" altLang="en-US" sz="1600" b="0" i="0" baseline="0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</a:br>
            <a:endParaRPr kumimoji="1" lang="ko-KR" altLang="en-US" sz="1600" b="0" i="0">
              <a:solidFill>
                <a:srgbClr val="40404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grpSp>
        <p:nvGrpSpPr>
          <p:cNvPr id="10246" name="Group 1"/>
          <p:cNvGrpSpPr/>
          <p:nvPr/>
        </p:nvGrpSpPr>
        <p:grpSpPr>
          <a:xfrm>
            <a:off x="1845941" y="2887161"/>
            <a:ext cx="8278855" cy="2615720"/>
            <a:chOff x="1845941" y="2887161"/>
            <a:chExt cx="8278855" cy="2615720"/>
          </a:xfrm>
        </p:grpSpPr>
        <p:sp>
          <p:nvSpPr>
            <p:cNvPr id="10247" name="TextBox 10246"/>
            <p:cNvSpPr txBox="1"/>
            <p:nvPr/>
          </p:nvSpPr>
          <p:spPr>
            <a:xfrm>
              <a:off x="4942585" y="2887161"/>
              <a:ext cx="2087184" cy="463452"/>
            </a:xfrm>
            <a:prstGeom prst="rect">
              <a:avLst/>
            </a:prstGeom>
            <a:solidFill>
              <a:srgbClr val="E48312"/>
            </a:solidFill>
            <a:ln w="25452" cap="flat" cmpd="sng" algn="ctr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>
                  <a:solidFill>
                    <a:srgbClr val="FFFFFF">
                      <a:alpha val="100000"/>
                    </a:srgbClr>
                  </a:solidFill>
                  <a:latin typeface="Calibri"/>
                  <a:ea typeface="맑은 고딕"/>
                </a:rPr>
                <a:t>팀장</a:t>
              </a:r>
              <a:endParaRPr kumimoji="1" lang="ko-KR" altLang="en-US" sz="1800" b="0" i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endParaRPr>
            </a:p>
          </p:txBody>
        </p:sp>
        <p:sp>
          <p:nvSpPr>
            <p:cNvPr id="10248" name="TextBox 10247"/>
            <p:cNvSpPr txBox="1"/>
            <p:nvPr/>
          </p:nvSpPr>
          <p:spPr>
            <a:xfrm>
              <a:off x="4942585" y="3350614"/>
              <a:ext cx="2087184" cy="463452"/>
            </a:xfrm>
            <a:prstGeom prst="rect">
              <a:avLst/>
            </a:prstGeom>
            <a:solidFill>
              <a:srgbClr val="E48312"/>
            </a:solidFill>
            <a:ln w="25452" cap="flat" cmpd="sng" algn="ctr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>
                  <a:solidFill>
                    <a:srgbClr val="FFFFFF">
                      <a:alpha val="100000"/>
                    </a:srgbClr>
                  </a:solidFill>
                  <a:latin typeface="Calibri"/>
                  <a:ea typeface="맑은 고딕"/>
                </a:rPr>
                <a:t>김    권</a:t>
              </a:r>
              <a:endParaRPr kumimoji="1" lang="ko-KR" altLang="en-US" sz="1800" b="0" i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endParaRPr>
            </a:p>
          </p:txBody>
        </p:sp>
        <p:sp>
          <p:nvSpPr>
            <p:cNvPr id="10249" name="TextBox 10248"/>
            <p:cNvSpPr txBox="1"/>
            <p:nvPr/>
          </p:nvSpPr>
          <p:spPr>
            <a:xfrm>
              <a:off x="1845941" y="4574357"/>
              <a:ext cx="2087184" cy="463452"/>
            </a:xfrm>
            <a:prstGeom prst="rect">
              <a:avLst/>
            </a:prstGeom>
            <a:solidFill>
              <a:srgbClr val="E48312"/>
            </a:solidFill>
            <a:ln w="25452" cap="flat" cmpd="sng" algn="ctr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>
                  <a:solidFill>
                    <a:srgbClr val="FFFFFF">
                      <a:alpha val="100000"/>
                    </a:srgbClr>
                  </a:solidFill>
                  <a:latin typeface="Calibri"/>
                  <a:ea typeface="맑은 고딕"/>
                </a:rPr>
                <a:t>팀원</a:t>
              </a:r>
              <a:endParaRPr kumimoji="1" lang="ko-KR" altLang="en-US" sz="1800" b="0" i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endParaRPr>
            </a:p>
          </p:txBody>
        </p:sp>
        <p:sp>
          <p:nvSpPr>
            <p:cNvPr id="10250" name="TextBox 10249"/>
            <p:cNvSpPr txBox="1"/>
            <p:nvPr/>
          </p:nvSpPr>
          <p:spPr>
            <a:xfrm>
              <a:off x="1845941" y="5037810"/>
              <a:ext cx="2087184" cy="465071"/>
            </a:xfrm>
            <a:prstGeom prst="rect">
              <a:avLst/>
            </a:prstGeom>
            <a:solidFill>
              <a:srgbClr val="E48312"/>
            </a:solidFill>
            <a:ln w="25452" cap="flat" cmpd="sng" algn="ctr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>
                  <a:solidFill>
                    <a:srgbClr val="FFFFFF">
                      <a:alpha val="100000"/>
                    </a:srgbClr>
                  </a:solidFill>
                  <a:latin typeface="Calibri"/>
                  <a:ea typeface="맑은 고딕"/>
                </a:rPr>
                <a:t>강재민</a:t>
              </a:r>
              <a:endParaRPr kumimoji="1" lang="ko-KR" altLang="en-US" sz="1800" b="0" i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endParaRPr>
            </a:p>
          </p:txBody>
        </p:sp>
        <p:sp>
          <p:nvSpPr>
            <p:cNvPr id="10251" name="TextBox 10250"/>
            <p:cNvSpPr txBox="1"/>
            <p:nvPr/>
          </p:nvSpPr>
          <p:spPr>
            <a:xfrm>
              <a:off x="4942585" y="4574357"/>
              <a:ext cx="2087184" cy="463452"/>
            </a:xfrm>
            <a:prstGeom prst="rect">
              <a:avLst/>
            </a:prstGeom>
            <a:solidFill>
              <a:srgbClr val="E48312"/>
            </a:solidFill>
            <a:ln w="25452" cap="flat" cmpd="sng" algn="ctr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>
                  <a:solidFill>
                    <a:srgbClr val="FFFFFF">
                      <a:alpha val="100000"/>
                    </a:srgbClr>
                  </a:solidFill>
                  <a:latin typeface="Calibri"/>
                  <a:ea typeface="맑은 고딕"/>
                </a:rPr>
                <a:t>팀원</a:t>
              </a:r>
              <a:endParaRPr kumimoji="1" lang="ko-KR" altLang="en-US" sz="1800" b="0" i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endParaRPr>
            </a:p>
          </p:txBody>
        </p:sp>
        <p:sp>
          <p:nvSpPr>
            <p:cNvPr id="10252" name="TextBox 10251"/>
            <p:cNvSpPr txBox="1"/>
            <p:nvPr/>
          </p:nvSpPr>
          <p:spPr>
            <a:xfrm>
              <a:off x="4942585" y="5037810"/>
              <a:ext cx="2087184" cy="465071"/>
            </a:xfrm>
            <a:prstGeom prst="rect">
              <a:avLst/>
            </a:prstGeom>
            <a:solidFill>
              <a:srgbClr val="E48312"/>
            </a:solidFill>
            <a:ln w="25452" cap="flat" cmpd="sng" algn="ctr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>
                  <a:solidFill>
                    <a:srgbClr val="FFFFFF">
                      <a:alpha val="100000"/>
                    </a:srgbClr>
                  </a:solidFill>
                  <a:latin typeface="Calibri"/>
                  <a:ea typeface="맑은 고딕"/>
                </a:rPr>
                <a:t>김재욱</a:t>
              </a:r>
              <a:endParaRPr kumimoji="1" lang="ko-KR" altLang="en-US" sz="1800" b="0" i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endParaRPr>
            </a:p>
          </p:txBody>
        </p:sp>
        <p:sp>
          <p:nvSpPr>
            <p:cNvPr id="10253" name="TextBox 10252"/>
            <p:cNvSpPr txBox="1"/>
            <p:nvPr/>
          </p:nvSpPr>
          <p:spPr>
            <a:xfrm>
              <a:off x="8037611" y="4574357"/>
              <a:ext cx="2087184" cy="463452"/>
            </a:xfrm>
            <a:prstGeom prst="rect">
              <a:avLst/>
            </a:prstGeom>
            <a:solidFill>
              <a:srgbClr val="E48312"/>
            </a:solidFill>
            <a:ln w="25452" cap="flat" cmpd="sng" algn="ctr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>
                  <a:solidFill>
                    <a:srgbClr val="FFFFFF">
                      <a:alpha val="100000"/>
                    </a:srgbClr>
                  </a:solidFill>
                  <a:latin typeface="Calibri"/>
                  <a:ea typeface="맑은 고딕"/>
                </a:rPr>
                <a:t>팀원</a:t>
              </a:r>
              <a:endParaRPr kumimoji="1" lang="ko-KR" altLang="en-US" sz="1800" b="0" i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endParaRPr>
            </a:p>
          </p:txBody>
        </p:sp>
        <p:sp>
          <p:nvSpPr>
            <p:cNvPr id="10254" name="TextBox 10253"/>
            <p:cNvSpPr txBox="1"/>
            <p:nvPr/>
          </p:nvSpPr>
          <p:spPr>
            <a:xfrm>
              <a:off x="8037611" y="5037810"/>
              <a:ext cx="2087184" cy="465071"/>
            </a:xfrm>
            <a:prstGeom prst="rect">
              <a:avLst/>
            </a:prstGeom>
            <a:solidFill>
              <a:srgbClr val="E48312"/>
            </a:solidFill>
            <a:ln w="25452" cap="flat" cmpd="sng" algn="ctr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lvl="0" indent="0" algn="ct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>
                  <a:solidFill>
                    <a:srgbClr val="FFFFFF">
                      <a:alpha val="100000"/>
                    </a:srgbClr>
                  </a:solidFill>
                  <a:latin typeface="Calibri"/>
                  <a:ea typeface="맑은 고딕"/>
                </a:rPr>
                <a:t>정통윤</a:t>
              </a:r>
              <a:endParaRPr kumimoji="1" lang="ko-KR" altLang="en-US" sz="1800" b="0" i="0">
                <a:solidFill>
                  <a:srgbClr val="FFFFFF">
                    <a:alpha val="100000"/>
                  </a:srgbClr>
                </a:solidFill>
                <a:latin typeface="Calibri"/>
                <a:ea typeface="맑은 고딕"/>
              </a:endParaRPr>
            </a:p>
          </p:txBody>
        </p:sp>
        <p:pic>
          <p:nvPicPr>
            <p:cNvPr id="10255" name="그림 1025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5947300" y="3814067"/>
              <a:ext cx="76135" cy="76029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pic>
          <p:nvPicPr>
            <p:cNvPr id="10256" name="그림 10255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2852219" y="3814067"/>
              <a:ext cx="3139512" cy="76029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pic>
          <p:nvPicPr>
            <p:cNvPr id="10260" name="그림 10259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5979005" y="3814067"/>
              <a:ext cx="3141131" cy="76029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</p:grp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TextBox 11267"/>
          <p:cNvSpPr txBox="1"/>
          <p:nvPr/>
        </p:nvSpPr>
        <p:spPr>
          <a:xfrm>
            <a:off x="1096758" y="1021080"/>
            <a:ext cx="10054970" cy="7153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b">
            <a:spAutoFit/>
          </a:bodyPr>
          <a:lstStyle/>
          <a:p>
            <a:pPr marL="0" lvl="0" indent="0" algn="l" defTabSz="58846888" rtl="0" eaLnBrk="1" latinLnBrk="1" hangingPunct="1">
              <a:lnSpc>
                <a:spcPct val="85000"/>
              </a:lnSpc>
              <a:spcBef>
                <a:spcPct val="0"/>
              </a:spcBef>
              <a:spcAft>
                <a:spcPct val="6000"/>
              </a:spcAft>
              <a:buNone/>
              <a:defRPr/>
            </a:pPr>
            <a:r>
              <a:rPr kumimoji="1" lang="ko-KR" altLang="en-US" sz="4800" b="0" i="0" baseline="0">
                <a:solidFill>
                  <a:srgbClr val="404040">
                    <a:alpha val="100000"/>
                  </a:srgbClr>
                </a:solidFill>
                <a:latin typeface="Calibri Light"/>
                <a:ea typeface="맑은 고딕"/>
              </a:rPr>
              <a:t>프로젝트 개요</a:t>
            </a:r>
            <a:endParaRPr kumimoji="1" lang="ko-KR" altLang="en-US" sz="4800" b="0" i="0">
              <a:solidFill>
                <a:srgbClr val="404040">
                  <a:alpha val="100000"/>
                </a:srgbClr>
              </a:solidFill>
              <a:latin typeface="Calibri Light"/>
              <a:ea typeface="맑은 고딕"/>
            </a:endParaRPr>
          </a:p>
        </p:txBody>
      </p:sp>
      <p:sp>
        <p:nvSpPr>
          <p:cNvPr id="11269" name="TextBox 11268"/>
          <p:cNvSpPr txBox="1"/>
          <p:nvPr/>
        </p:nvSpPr>
        <p:spPr>
          <a:xfrm>
            <a:off x="1342802" y="2058606"/>
            <a:ext cx="10054969" cy="72078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0" tIns="45720" rIns="0" bIns="45720" anchor="t">
            <a:spAutoFit/>
          </a:bodyPr>
          <a:lstStyle/>
          <a:p>
            <a:pPr marL="0" lvl="0" indent="0" algn="l" defTabSz="58846888" rtl="0" eaLnBrk="1" latinLnBrk="1" hangingPunct="1">
              <a:lnSpc>
                <a:spcPct val="90000"/>
              </a:lnSpc>
              <a:spcBef>
                <a:spcPct val="0"/>
              </a:spcBef>
              <a:spcAft>
                <a:spcPct val="6000"/>
              </a:spcAft>
              <a:buNone/>
              <a:defRPr/>
            </a:pPr>
            <a:r>
              <a:rPr kumimoji="1" lang="ko-KR" altLang="en-US" sz="2200" b="0" i="0" baseline="0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개발 일정</a:t>
            </a:r>
            <a:br>
              <a:rPr kumimoji="1" lang="ko-KR" altLang="en-US" sz="1600" b="0" i="0" baseline="0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</a:br>
            <a:endParaRPr kumimoji="1" lang="ko-KR" altLang="en-US" sz="1600" b="0" i="0">
              <a:solidFill>
                <a:srgbClr val="40404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graphicFrame>
        <p:nvGraphicFramePr>
          <p:cNvPr id="11270" name="표 11269"/>
          <p:cNvGraphicFramePr/>
          <p:nvPr/>
        </p:nvGraphicFramePr>
        <p:xfrm>
          <a:off x="2709382" y="1915769"/>
          <a:ext cx="8350018" cy="4885480"/>
        </p:xfrm>
        <a:graphic>
          <a:graphicData uri="http://schemas.openxmlformats.org/drawingml/2006/table">
            <a:tbl>
              <a:tblPr firstRow="1" bandRow="1"/>
              <a:tblGrid>
                <a:gridCol w="2634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7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2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02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8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02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87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027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027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5871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6027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5871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6027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027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5871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6027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09477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43476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</a:tblGrid>
              <a:tr h="242862">
                <a:tc gridSpan="19">
                  <a:txBody>
                    <a:bodyPr/>
                    <a:lstStyle/>
                    <a:p>
                      <a:pPr marL="0" lvl="0" indent="0" algn="ctr" defTabSz="58846888" rtl="0" eaLnBrk="1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0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설계과제 추진전략 및 방법</a:t>
                      </a:r>
                      <a:endParaRPr kumimoji="0" lang="ko-KR" altLang="en-US" sz="1000" b="1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12817" marR="12817" marT="12817" marB="12817" anchor="ctr"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C4C4C4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just" defTabSz="58846888" rtl="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오류 수정 및 기능 보완</a:t>
                      </a:r>
                      <a:endParaRPr kumimoji="1" lang="ko-KR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25725" marR="25725" marT="25725" marB="25725" anchor="ctr">
                    <a:lnL>
                      <a:noFill/>
                    </a:lnL>
                    <a:lnR>
                      <a:noFill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just" defTabSz="58846888" rtl="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오류 수정 및 기능 보완</a:t>
                      </a:r>
                      <a:endParaRPr kumimoji="1" lang="ko-KR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25725" marR="25725" marT="25725" marB="25725" anchor="ctr">
                    <a:lnL>
                      <a:noFill/>
                    </a:lnL>
                    <a:lnR>
                      <a:noFill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just" defTabSz="58846888" rtl="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오류 수정 및 기능 보완</a:t>
                      </a:r>
                      <a:endParaRPr kumimoji="1" lang="ko-KR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25725" marR="25725" marT="25725" marB="25725" anchor="ctr">
                    <a:lnL>
                      <a:noFill/>
                    </a:lnL>
                    <a:lnR>
                      <a:noFill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just" defTabSz="58846888" rtl="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오류 수정 및 기능 보완</a:t>
                      </a:r>
                      <a:endParaRPr kumimoji="1" lang="ko-KR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25725" marR="25725" marT="25725" marB="25725" anchor="ctr">
                    <a:lnL>
                      <a:noFill/>
                    </a:lnL>
                    <a:lnR>
                      <a:noFill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just" defTabSz="58846888" rtl="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오류 수정 및 기능 보완</a:t>
                      </a:r>
                      <a:endParaRPr kumimoji="1" lang="ko-KR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25725" marR="25725" marT="25725" marB="25725" anchor="ctr">
                    <a:lnL>
                      <a:noFill/>
                    </a:lnL>
                    <a:lnR>
                      <a:noFill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just" defTabSz="58846888" rtl="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오류 수정 및 기능 보완</a:t>
                      </a:r>
                      <a:endParaRPr kumimoji="1" lang="ko-KR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25725" marR="25725" marT="25725" marB="25725" anchor="ctr">
                    <a:lnL>
                      <a:noFill/>
                    </a:lnL>
                    <a:lnR>
                      <a:noFill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just" defTabSz="58846888" rtl="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오류 수정 및 기능 보완</a:t>
                      </a:r>
                      <a:endParaRPr kumimoji="1" lang="ko-KR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25725" marR="25725" marT="25725" marB="25725" anchor="ctr">
                    <a:lnL>
                      <a:noFill/>
                    </a:lnL>
                    <a:lnR>
                      <a:noFill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just" defTabSz="58846888" rtl="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오류 수정 및 기능 보완</a:t>
                      </a:r>
                      <a:endParaRPr kumimoji="1" lang="ko-KR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25725" marR="25725" marT="25725" marB="25725" anchor="ctr">
                    <a:lnL>
                      <a:noFill/>
                    </a:lnL>
                    <a:lnR>
                      <a:noFill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just" defTabSz="58846888" rtl="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오류 수정 및 기능 보완</a:t>
                      </a:r>
                      <a:endParaRPr kumimoji="1" lang="ko-KR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25725" marR="25725" marT="25725" marB="25725" anchor="ctr">
                    <a:lnL>
                      <a:noFill/>
                    </a:lnL>
                    <a:lnR>
                      <a:noFill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just" defTabSz="58846888" rtl="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오류 수정 및 기능 보완</a:t>
                      </a:r>
                      <a:endParaRPr kumimoji="1" lang="ko-KR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25725" marR="25725" marT="25725" marB="25725" anchor="ctr">
                    <a:lnL>
                      <a:noFill/>
                    </a:lnL>
                    <a:lnR>
                      <a:noFill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just" defTabSz="58846888" rtl="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오류 수정 및 기능 보완</a:t>
                      </a:r>
                      <a:endParaRPr kumimoji="1" lang="ko-KR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25725" marR="25725" marT="25725" marB="25725" anchor="ctr">
                    <a:lnL>
                      <a:noFill/>
                    </a:lnL>
                    <a:lnR>
                      <a:noFill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just" defTabSz="58846888" rtl="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오류 수정 및 기능 보완</a:t>
                      </a:r>
                      <a:endParaRPr kumimoji="1" lang="ko-KR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25725" marR="25725" marT="25725" marB="25725" anchor="ctr">
                    <a:lnL>
                      <a:noFill/>
                    </a:lnL>
                    <a:lnR>
                      <a:noFill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just" defTabSz="58846888" rtl="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오류 수정 및 기능 보완</a:t>
                      </a:r>
                      <a:endParaRPr kumimoji="1" lang="ko-KR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25725" marR="25725" marT="25725" marB="25725" anchor="ctr">
                    <a:lnL>
                      <a:noFill/>
                    </a:lnL>
                    <a:lnR>
                      <a:noFill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just" defTabSz="58846888" rtl="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오류 수정 및 기능 보완</a:t>
                      </a:r>
                      <a:endParaRPr kumimoji="1" lang="ko-KR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25725" marR="25725" marT="25725" marB="25725" anchor="ctr">
                    <a:lnL>
                      <a:noFill/>
                    </a:lnL>
                    <a:lnR>
                      <a:noFill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just" defTabSz="58846888" rtl="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오류 수정 및 기능 보완</a:t>
                      </a:r>
                      <a:endParaRPr kumimoji="1" lang="ko-KR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25725" marR="25725" marT="25725" marB="25725" anchor="ctr">
                    <a:lnL>
                      <a:noFill/>
                    </a:lnL>
                    <a:lnR>
                      <a:noFill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just" defTabSz="58846888" rtl="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오류 수정 및 기능 보완</a:t>
                      </a:r>
                      <a:endParaRPr kumimoji="1" lang="ko-KR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25725" marR="25725" marT="25725" marB="25725" anchor="ctr">
                    <a:lnL>
                      <a:noFill/>
                    </a:lnL>
                    <a:lnR>
                      <a:noFill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just" defTabSz="58846888" rtl="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오류 수정 및 기능 보완</a:t>
                      </a:r>
                      <a:endParaRPr kumimoji="1" lang="ko-KR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25725" marR="25725" marT="25725" marB="25725" anchor="ctr">
                    <a:lnL>
                      <a:noFill/>
                    </a:lnL>
                    <a:lnR>
                      <a:noFill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just" defTabSz="58846888" rtl="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오류 수정 및 기능 보완</a:t>
                      </a:r>
                      <a:endParaRPr kumimoji="1" lang="ko-KR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25725" marR="25725" marT="25725" marB="25725" anchor="ctr">
                    <a:lnL>
                      <a:noFill/>
                    </a:lnL>
                    <a:lnR>
                      <a:noFill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003">
                <a:tc rowSpan="2">
                  <a:txBody>
                    <a:bodyPr/>
                    <a:lstStyle/>
                    <a:p>
                      <a:pPr marL="0" lvl="0" indent="0" algn="ctr" defTabSz="58846888" rtl="0" eaLnBrk="1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No</a:t>
                      </a:r>
                      <a:endParaRPr kumimoji="1" lang="en-US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12817" marR="12817" marT="12817" marB="12817" anchor="ctr"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defTabSz="58846888" rtl="0" eaLnBrk="1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과제 내용</a:t>
                      </a:r>
                      <a:endParaRPr kumimoji="1" lang="ko-KR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12817" marR="12817" marT="12817" marB="12817" anchor="ctr"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lvl="0" indent="0" algn="ctr" defTabSz="58846888" rtl="0" eaLnBrk="1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추진일정</a:t>
                      </a:r>
                      <a:endParaRPr kumimoji="1" lang="ko-KR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12817" marR="12817" marT="12817" marB="12817" anchor="ctr"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just" defTabSz="58846888" rtl="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오류 수정 및 기능 보완</a:t>
                      </a:r>
                      <a:endParaRPr kumimoji="1" lang="ko-KR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25725" marR="25725" marT="25725" marB="25725" anchor="ctr">
                    <a:lnL>
                      <a:noFill/>
                    </a:lnL>
                    <a:lnR>
                      <a:noFill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just" defTabSz="58846888" rtl="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오류 수정 및 기능 보완</a:t>
                      </a:r>
                      <a:endParaRPr kumimoji="1" lang="ko-KR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25725" marR="25725" marT="25725" marB="25725" anchor="ctr">
                    <a:lnL>
                      <a:noFill/>
                    </a:lnL>
                    <a:lnR>
                      <a:noFill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just" defTabSz="58846888" rtl="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오류 수정 및 기능 보완</a:t>
                      </a:r>
                      <a:endParaRPr kumimoji="1" lang="ko-KR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25725" marR="25725" marT="25725" marB="25725" anchor="ctr">
                    <a:lnL>
                      <a:noFill/>
                    </a:lnL>
                    <a:lnR>
                      <a:noFill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just" defTabSz="58846888" rtl="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오류 수정 및 기능 보완</a:t>
                      </a:r>
                      <a:endParaRPr kumimoji="1" lang="ko-KR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25725" marR="25725" marT="25725" marB="25725" anchor="ctr">
                    <a:lnL>
                      <a:noFill/>
                    </a:lnL>
                    <a:lnR>
                      <a:noFill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just" defTabSz="58846888" rtl="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오류 수정 및 기능 보완</a:t>
                      </a:r>
                      <a:endParaRPr kumimoji="1" lang="ko-KR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25725" marR="25725" marT="25725" marB="25725" anchor="ctr">
                    <a:lnL>
                      <a:noFill/>
                    </a:lnL>
                    <a:lnR>
                      <a:noFill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just" defTabSz="58846888" rtl="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오류 수정 및 기능 보완</a:t>
                      </a:r>
                      <a:endParaRPr kumimoji="1" lang="ko-KR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25725" marR="25725" marT="25725" marB="25725" anchor="ctr">
                    <a:lnL>
                      <a:noFill/>
                    </a:lnL>
                    <a:lnR>
                      <a:noFill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just" defTabSz="58846888" rtl="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오류 수정 및 기능 보완</a:t>
                      </a:r>
                      <a:endParaRPr kumimoji="1" lang="ko-KR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25725" marR="25725" marT="25725" marB="25725" anchor="ctr">
                    <a:lnL>
                      <a:noFill/>
                    </a:lnL>
                    <a:lnR>
                      <a:noFill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just" defTabSz="58846888" rtl="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오류 수정 및 기능 보완</a:t>
                      </a:r>
                      <a:endParaRPr kumimoji="1" lang="ko-KR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25725" marR="25725" marT="25725" marB="25725" anchor="ctr">
                    <a:lnL>
                      <a:noFill/>
                    </a:lnL>
                    <a:lnR>
                      <a:noFill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just" defTabSz="58846888" rtl="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오류 수정 및 기능 보완</a:t>
                      </a:r>
                      <a:endParaRPr kumimoji="1" lang="ko-KR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25725" marR="25725" marT="25725" marB="25725" anchor="ctr">
                    <a:lnL>
                      <a:noFill/>
                    </a:lnL>
                    <a:lnR>
                      <a:noFill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just" defTabSz="58846888" rtl="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오류 수정 및 기능 보완</a:t>
                      </a:r>
                      <a:endParaRPr kumimoji="1" lang="ko-KR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25725" marR="25725" marT="25725" marB="25725" anchor="ctr">
                    <a:lnL>
                      <a:noFill/>
                    </a:lnL>
                    <a:lnR>
                      <a:noFill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just" defTabSz="58846888" rtl="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오류 수정 및 기능 보완</a:t>
                      </a:r>
                      <a:endParaRPr kumimoji="1" lang="ko-KR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25725" marR="25725" marT="25725" marB="25725" anchor="ctr">
                    <a:lnL>
                      <a:noFill/>
                    </a:lnL>
                    <a:lnR>
                      <a:noFill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just" defTabSz="58846888" rtl="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오류 수정 및 기능 보완</a:t>
                      </a:r>
                      <a:endParaRPr kumimoji="1" lang="ko-KR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25725" marR="25725" marT="25725" marB="25725" anchor="ctr">
                    <a:lnL>
                      <a:noFill/>
                    </a:lnL>
                    <a:lnR>
                      <a:noFill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just" defTabSz="58846888" rtl="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오류 수정 및 기능 보완</a:t>
                      </a:r>
                      <a:endParaRPr kumimoji="1" lang="ko-KR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25725" marR="25725" marT="25725" marB="25725" anchor="ctr">
                    <a:lnL>
                      <a:noFill/>
                    </a:lnL>
                    <a:lnR>
                      <a:noFill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just" defTabSz="58846888" rtl="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오류 수정 및 기능 보완</a:t>
                      </a:r>
                      <a:endParaRPr kumimoji="1" lang="ko-KR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25725" marR="25725" marT="25725" marB="25725" anchor="ctr">
                    <a:lnL>
                      <a:noFill/>
                    </a:lnL>
                    <a:lnR>
                      <a:noFill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defTabSz="58846888" rtl="0" eaLnBrk="1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기간</a:t>
                      </a:r>
                    </a:p>
                    <a:p>
                      <a:pPr marL="0" lvl="0" indent="0" algn="ctr" defTabSz="58846888" rtl="0" eaLnBrk="1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굴림체"/>
                        </a:rPr>
                        <a:t>(</a:t>
                      </a:r>
                      <a:r>
                        <a:rPr kumimoji="1" lang="ko-KR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주</a:t>
                      </a:r>
                      <a:r>
                        <a:rPr kumimoji="1" lang="ko-KR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굴림체"/>
                        </a:rPr>
                        <a:t>)</a:t>
                      </a:r>
                      <a:endParaRPr kumimoji="1" lang="ko-KR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12817" marR="12817" marT="12817" marB="12817" anchor="ctr"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defTabSz="58846888" rtl="0" eaLnBrk="1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추진 방법</a:t>
                      </a:r>
                      <a:endParaRPr kumimoji="1" lang="ko-KR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12817" marR="12817" marT="12817" marB="12817" anchor="ctr"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003">
                <a:tc vMerge="1">
                  <a:txBody>
                    <a:bodyPr/>
                    <a:lstStyle/>
                    <a:p>
                      <a:pPr marL="0" lvl="0" indent="0" algn="just" defTabSz="58846888" rtl="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오류 수정 및 기능 보완</a:t>
                      </a:r>
                      <a:endParaRPr kumimoji="1" lang="ko-KR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25725" marR="25725" marT="25725" marB="25725" anchor="ctr"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just" defTabSz="58846888" rtl="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오류 수정 및 기능 보완</a:t>
                      </a:r>
                      <a:endParaRPr kumimoji="1" lang="ko-KR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25725" marR="25725" marT="25725" marB="25725" anchor="ctr"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1</a:t>
                      </a:r>
                      <a:endParaRPr kumimoji="1" lang="en-US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12817" marR="12817" marT="12817" marB="12817" anchor="ctr"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2</a:t>
                      </a:r>
                      <a:endParaRPr kumimoji="1" lang="en-US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12817" marR="12817" marT="12817" marB="12817" anchor="ctr"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3</a:t>
                      </a:r>
                      <a:endParaRPr kumimoji="1" lang="en-US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12817" marR="12817" marT="12817" marB="12817" anchor="ctr"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4</a:t>
                      </a:r>
                      <a:endParaRPr kumimoji="1" lang="en-US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12817" marR="12817" marT="12817" marB="12817" anchor="ctr"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5</a:t>
                      </a:r>
                      <a:endParaRPr kumimoji="1" lang="en-US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12817" marR="12817" marT="12817" marB="12817" anchor="ctr"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6</a:t>
                      </a:r>
                      <a:endParaRPr kumimoji="1" lang="en-US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12817" marR="12817" marT="12817" marB="12817" anchor="ctr"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7</a:t>
                      </a:r>
                      <a:endParaRPr kumimoji="1" lang="en-US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12817" marR="12817" marT="12817" marB="12817" anchor="ctr"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8</a:t>
                      </a:r>
                      <a:endParaRPr kumimoji="1" lang="en-US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12817" marR="12817" marT="12817" marB="12817" anchor="ctr"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9</a:t>
                      </a:r>
                      <a:endParaRPr kumimoji="1" lang="en-US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12817" marR="12817" marT="12817" marB="12817" anchor="ctr"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10</a:t>
                      </a:r>
                      <a:endParaRPr kumimoji="1" lang="en-US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12817" marR="12817" marT="12817" marB="12817" anchor="ctr"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11</a:t>
                      </a:r>
                      <a:endParaRPr kumimoji="1" lang="en-US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12817" marR="12817" marT="12817" marB="12817" anchor="ctr"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12</a:t>
                      </a:r>
                      <a:endParaRPr kumimoji="1" lang="en-US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12817" marR="12817" marT="12817" marB="12817" anchor="ctr"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13</a:t>
                      </a:r>
                      <a:endParaRPr kumimoji="1" lang="en-US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12817" marR="12817" marT="12817" marB="12817" anchor="ctr"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14</a:t>
                      </a:r>
                      <a:endParaRPr kumimoji="1" lang="en-US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12817" marR="12817" marT="12817" marB="12817" anchor="ctr"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15</a:t>
                      </a:r>
                      <a:endParaRPr kumimoji="1" lang="en-US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12817" marR="12817" marT="12817" marB="12817" anchor="ctr"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just" defTabSz="58846888" rtl="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오류 수정 및 기능 보완</a:t>
                      </a:r>
                      <a:endParaRPr kumimoji="1" lang="ko-KR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25725" marR="25725" marT="25725" marB="25725" anchor="ctr"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just" defTabSz="58846888" rtl="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오류 수정 및 기능 보완</a:t>
                      </a:r>
                      <a:endParaRPr kumimoji="1" lang="ko-KR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25725" marR="25725" marT="25725" marB="25725" anchor="ctr"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541">
                <a:tc>
                  <a:txBody>
                    <a:bodyPr/>
                    <a:lstStyle/>
                    <a:p>
                      <a:pPr marL="0" lvl="0" indent="0" algn="ctr" defTabSz="58846888" rtl="0" eaLnBrk="1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1</a:t>
                      </a:r>
                      <a:endParaRPr kumimoji="1" lang="en-US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12817" marR="12817" marT="12817" marB="12817" anchor="ctr"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주제 선정 </a:t>
                      </a:r>
                      <a:endParaRPr kumimoji="1" lang="ko-KR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25725" marR="25725" marT="25725" marB="25725" anchor="ctr"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7</a:t>
                      </a:r>
                      <a:endParaRPr kumimoji="1" lang="en-US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25725" marR="25725" marT="25725" marB="25725" anchor="ctr"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defTabSz="58846888" rtl="0" eaLnBrk="1" latinLnBrk="1" hangingPunct="1">
                        <a:lnSpc>
                          <a:spcPct val="1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주제 조사 및 선정</a:t>
                      </a:r>
                      <a:endParaRPr kumimoji="1" lang="ko-KR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25725" marR="25725" marT="25725" marB="25725" anchor="ctr"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64">
                <a:tc>
                  <a:txBody>
                    <a:bodyPr/>
                    <a:lstStyle/>
                    <a:p>
                      <a:pPr marL="0" lvl="0" indent="0" algn="ctr" defTabSz="58846888" rtl="0" eaLnBrk="1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2</a:t>
                      </a:r>
                      <a:endParaRPr kumimoji="1" lang="en-US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12817" marR="12817" marT="12817" marB="12817" anchor="ctr"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관련 정보 수짐</a:t>
                      </a:r>
                      <a:endParaRPr kumimoji="1" lang="ko-KR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25725" marR="25725" marT="25725" marB="25725" anchor="ctr"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8</a:t>
                      </a:r>
                      <a:endParaRPr kumimoji="1" lang="en-US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25725" marR="25725" marT="25725" marB="25725" anchor="ctr"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defTabSz="58846888" rtl="0" eaLnBrk="1" latinLnBrk="1" hangingPunct="1">
                        <a:lnSpc>
                          <a:spcPct val="1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문헌 조사</a:t>
                      </a:r>
                      <a:r>
                        <a:rPr kumimoji="1" lang="ko-KR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굴림체"/>
                        </a:rPr>
                        <a:t>,</a:t>
                      </a:r>
                      <a:r>
                        <a:rPr kumimoji="1" lang="ko-KR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 인터넷 자료조사</a:t>
                      </a:r>
                      <a:r>
                        <a:rPr kumimoji="1" lang="ko-KR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바탕"/>
                          <a:ea typeface="굴림체"/>
                        </a:rPr>
                        <a:t>,</a:t>
                      </a:r>
                      <a:r>
                        <a:rPr kumimoji="1" lang="ko-KR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 관련 기관 문의</a:t>
                      </a:r>
                      <a:endParaRPr kumimoji="1" lang="ko-KR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25725" marR="25725" marT="25725" marB="25725" anchor="ctr"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105">
                <a:tc>
                  <a:txBody>
                    <a:bodyPr/>
                    <a:lstStyle/>
                    <a:p>
                      <a:pPr marL="0" lvl="0" indent="0" algn="ctr" defTabSz="58846888" rtl="0" eaLnBrk="1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3</a:t>
                      </a:r>
                      <a:endParaRPr kumimoji="1" lang="en-US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12817" marR="12817" marT="12817" marB="12817" anchor="ctr"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사용 프로그램 선택</a:t>
                      </a:r>
                      <a:endParaRPr kumimoji="1" lang="ko-KR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25725" marR="25725" marT="25725" marB="25725" anchor="ctr"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4</a:t>
                      </a:r>
                      <a:endParaRPr kumimoji="1" lang="en-US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25725" marR="25725" marT="25725" marB="25725" anchor="ctr"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defTabSz="58846888" rtl="0" eaLnBrk="1" latinLnBrk="1" hangingPunct="1">
                        <a:lnSpc>
                          <a:spcPct val="1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프로젝트에 이용 될 프로그램 선정</a:t>
                      </a:r>
                      <a:endParaRPr kumimoji="1" lang="ko-KR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25725" marR="25725" marT="25725" marB="25725" anchor="ctr"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105">
                <a:tc>
                  <a:txBody>
                    <a:bodyPr/>
                    <a:lstStyle/>
                    <a:p>
                      <a:pPr marL="0" lvl="0" indent="0" algn="ctr" defTabSz="58846888" rtl="0" eaLnBrk="1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4</a:t>
                      </a:r>
                      <a:endParaRPr kumimoji="1" lang="en-US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12817" marR="12817" marT="12817" marB="12817" anchor="ctr"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로그인 기능 구현</a:t>
                      </a:r>
                      <a:endParaRPr kumimoji="1" lang="ko-KR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25725" marR="25725" marT="25725" marB="25725" anchor="ctr"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5</a:t>
                      </a:r>
                      <a:endParaRPr kumimoji="1" lang="en-US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25725" marR="25725" marT="25725" marB="25725" anchor="ctr"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defTabSz="58846888" rtl="0" eaLnBrk="1" latinLnBrk="1" hangingPunct="1">
                        <a:lnSpc>
                          <a:spcPct val="1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로그인 기능 및 회원가입기능 구현</a:t>
                      </a:r>
                      <a:endParaRPr kumimoji="1" lang="ko-KR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25725" marR="25725" marT="25725" marB="25725" anchor="ctr"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2486">
                <a:tc>
                  <a:txBody>
                    <a:bodyPr/>
                    <a:lstStyle/>
                    <a:p>
                      <a:pPr marL="0" lvl="0" indent="0" algn="ctr" defTabSz="58846888" rtl="0" eaLnBrk="1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5</a:t>
                      </a:r>
                      <a:endParaRPr kumimoji="1" lang="en-US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12817" marR="12817" marT="12817" marB="12817" anchor="ctr"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채팅 기능 구현</a:t>
                      </a:r>
                      <a:endParaRPr kumimoji="1" lang="ko-KR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25725" marR="25725" marT="25725" marB="25725" anchor="ctr"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5</a:t>
                      </a:r>
                      <a:endParaRPr kumimoji="1" lang="en-US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25725" marR="25725" marT="25725" marB="25725" anchor="ctr"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defTabSz="58846888" rtl="0" eaLnBrk="1" latinLnBrk="1" hangingPunct="1">
                        <a:lnSpc>
                          <a:spcPct val="1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채팅 기능 및 친구 추가 삭제 기능 구현</a:t>
                      </a:r>
                      <a:endParaRPr kumimoji="1" lang="ko-KR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25725" marR="25725" marT="25725" marB="25725" anchor="ctr"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04727">
                <a:tc>
                  <a:txBody>
                    <a:bodyPr/>
                    <a:lstStyle/>
                    <a:p>
                      <a:pPr marL="0" lvl="0" indent="0" algn="ctr" defTabSz="58846888" rtl="0" eaLnBrk="1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6</a:t>
                      </a:r>
                      <a:endParaRPr kumimoji="1" lang="en-US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12817" marR="12817" marT="12817" marB="12817" anchor="ctr"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지도 기능 구현</a:t>
                      </a:r>
                      <a:endParaRPr kumimoji="1" lang="ko-KR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25725" marR="25725" marT="25725" marB="25725" anchor="ctr"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2</a:t>
                      </a:r>
                      <a:endParaRPr kumimoji="1" lang="en-US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25725" marR="25725" marT="25725" marB="25725" anchor="ctr"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defTabSz="58846888" rtl="0" eaLnBrk="1" latinLnBrk="1" hangingPunct="1">
                        <a:lnSpc>
                          <a:spcPct val="1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GPS를 이용한 검색 기능 및 주변 장소 정보 검색</a:t>
                      </a:r>
                      <a:endParaRPr kumimoji="1" lang="ko-KR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25725" marR="25725" marT="25725" marB="25725" anchor="ctr"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4105">
                <a:tc>
                  <a:txBody>
                    <a:bodyPr/>
                    <a:lstStyle/>
                    <a:p>
                      <a:pPr marL="0" lvl="0" indent="0" algn="ctr" defTabSz="58846888" rtl="0" eaLnBrk="1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7</a:t>
                      </a:r>
                      <a:endParaRPr kumimoji="1" lang="en-US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12817" marR="12817" marT="12817" marB="12817" anchor="ctr"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가계부 기능 구현</a:t>
                      </a:r>
                      <a:endParaRPr kumimoji="1" lang="ko-KR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25725" marR="25725" marT="25725" marB="25725" anchor="ctr"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3</a:t>
                      </a:r>
                      <a:endParaRPr kumimoji="1" lang="en-US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25725" marR="25725" marT="25725" marB="25725" anchor="ctr"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defTabSz="58846888" rtl="0" eaLnBrk="1" latinLnBrk="1" hangingPunct="1">
                        <a:lnSpc>
                          <a:spcPct val="1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가계부 기능 및 문자 동기화 기능 구현</a:t>
                      </a:r>
                      <a:endParaRPr kumimoji="1" lang="ko-KR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25725" marR="25725" marT="25725" marB="25725" anchor="ctr"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6979">
                <a:tc>
                  <a:txBody>
                    <a:bodyPr/>
                    <a:lstStyle/>
                    <a:p>
                      <a:pPr marL="0" lvl="0" indent="0" algn="ctr" defTabSz="58846888" rtl="0" eaLnBrk="1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8</a:t>
                      </a:r>
                      <a:endParaRPr kumimoji="1" lang="en-US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12817" marR="12817" marT="12817" marB="12817" anchor="ctr"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UI 구성</a:t>
                      </a:r>
                      <a:endParaRPr kumimoji="1" lang="ko-KR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25725" marR="25725" marT="25725" marB="25725" anchor="ctr"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defTabSz="58846888" rtl="0" eaLnBrk="1" latinLnBrk="1" hangingPunct="1">
                        <a:lnSpc>
                          <a:spcPct val="1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UI 구성 및 개선</a:t>
                      </a:r>
                      <a:endParaRPr kumimoji="1" lang="ko-KR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25725" marR="25725" marT="25725" marB="25725" anchor="ctr"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8400">
                <a:tc>
                  <a:txBody>
                    <a:bodyPr/>
                    <a:lstStyle/>
                    <a:p>
                      <a:pPr marL="0" lvl="0" indent="0" algn="ctr" defTabSz="58846888" rtl="0" eaLnBrk="1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9</a:t>
                      </a:r>
                      <a:endParaRPr kumimoji="1" lang="en-US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12817" marR="12817" marT="12817" marB="12817" anchor="ctr"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오류 수정</a:t>
                      </a:r>
                      <a:endParaRPr kumimoji="1" lang="ko-KR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25725" marR="25725" marT="25725" marB="25725" anchor="ctr"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  <a:ea typeface="Arial"/>
                      </a:endParaRPr>
                    </a:p>
                  </a:txBody>
                  <a:tcPr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BFBFB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58846888" rtl="0" eaLnBrk="1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3</a:t>
                      </a:r>
                      <a:endParaRPr kumimoji="1" lang="en-US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25725" marR="25725" marT="25725" marB="25725" anchor="ctr"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defTabSz="58846888" rtl="0" eaLnBrk="1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0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체"/>
                          <a:ea typeface="굴림체"/>
                        </a:rPr>
                        <a:t>오류 수정 및 기능 보완</a:t>
                      </a:r>
                      <a:endParaRPr kumimoji="1" lang="ko-KR" altLang="en-US" sz="1000" b="0" i="0">
                        <a:solidFill>
                          <a:srgbClr val="000000">
                            <a:alpha val="100000"/>
                          </a:srgbClr>
                        </a:solidFill>
                        <a:latin typeface="굴림체"/>
                        <a:ea typeface="굴림체"/>
                      </a:endParaRPr>
                    </a:p>
                  </a:txBody>
                  <a:tcPr marL="25725" marR="25725" marT="25725" marB="25725" anchor="ctr">
                    <a:lnL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TextBox 13315"/>
          <p:cNvSpPr txBox="1"/>
          <p:nvPr/>
        </p:nvSpPr>
        <p:spPr>
          <a:xfrm>
            <a:off x="333286" y="331723"/>
            <a:ext cx="2157068" cy="46981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프로젝트 설계</a:t>
            </a:r>
            <a:endParaRPr kumimoji="1" lang="ko-KR" altLang="en-US" sz="2500" b="0" i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pic>
        <p:nvPicPr>
          <p:cNvPr id="13317" name="그림 13316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9575663" y="2131615"/>
            <a:ext cx="1171330" cy="15522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3318" name="그림 13317"/>
          <p:cNvPicPr>
            <a:picLocks noChangeAspect="1"/>
          </p:cNvPicPr>
          <p:nvPr/>
        </p:nvPicPr>
        <p:blipFill rotWithShape="1">
          <a:blip r:embed="rId3">
            <a:lum/>
          </a:blip>
          <a:srcRect l="7290" b="19000"/>
          <a:stretch>
            <a:fillRect/>
          </a:stretch>
        </p:blipFill>
        <p:spPr>
          <a:xfrm>
            <a:off x="8889945" y="4418794"/>
            <a:ext cx="2542711" cy="129518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3319" name="그림 13318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144370" y="2131615"/>
            <a:ext cx="2430015" cy="10792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3320" name="그림 13319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4388652" y="2131615"/>
            <a:ext cx="2325246" cy="10792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3321" name="그림 13320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3887076" y="4112467"/>
            <a:ext cx="722167" cy="11761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3322" name="그림 13321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5529842" y="3814067"/>
            <a:ext cx="1588789" cy="20316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3323" name="그림 13322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1072980" y="4101359"/>
            <a:ext cx="1999886" cy="12094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cxnSp>
        <p:nvCxnSpPr>
          <p:cNvPr id="13324" name="직선 연결선 13323"/>
          <p:cNvCxnSpPr/>
          <p:nvPr/>
        </p:nvCxnSpPr>
        <p:spPr>
          <a:xfrm>
            <a:off x="8037611" y="1339620"/>
            <a:ext cx="0" cy="4679071"/>
          </a:xfrm>
          <a:prstGeom prst="line">
            <a:avLst/>
          </a:prstGeom>
          <a:ln w="15907" cap="flat" cmpd="sng" algn="ctr">
            <a:solidFill>
              <a:srgbClr val="E48312"/>
            </a:solidFill>
            <a:prstDash val="solid"/>
            <a:round/>
          </a:ln>
        </p:spPr>
      </p:cxnSp>
      <p:sp>
        <p:nvSpPr>
          <p:cNvPr id="13325" name="TextBox 13324"/>
          <p:cNvSpPr txBox="1"/>
          <p:nvPr/>
        </p:nvSpPr>
        <p:spPr>
          <a:xfrm>
            <a:off x="3333143" y="1155478"/>
            <a:ext cx="1107866" cy="3682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프로그램</a:t>
            </a:r>
            <a:endParaRPr kumimoji="1" lang="ko-KR" altLang="en-US" sz="1800" b="0" i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  <p:sp>
        <p:nvSpPr>
          <p:cNvPr id="13326" name="TextBox 13325"/>
          <p:cNvSpPr txBox="1"/>
          <p:nvPr/>
        </p:nvSpPr>
        <p:spPr>
          <a:xfrm>
            <a:off x="9875626" y="1158660"/>
            <a:ext cx="493594" cy="3698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</a:rPr>
              <a:t>API</a:t>
            </a:r>
            <a:endParaRPr kumimoji="1" lang="ko-KR" altLang="en-US" sz="1800" b="0" i="0">
              <a:solidFill>
                <a:srgbClr val="000000">
                  <a:alpha val="100000"/>
                </a:srgbClr>
              </a:solidFill>
              <a:latin typeface="Calibri"/>
              <a:ea typeface="맑은 고딕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TextBox 14339"/>
          <p:cNvSpPr txBox="1"/>
          <p:nvPr/>
        </p:nvSpPr>
        <p:spPr>
          <a:xfrm>
            <a:off x="1096758" y="979297"/>
            <a:ext cx="10054970" cy="757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b">
            <a:spAutoFit/>
          </a:bodyPr>
          <a:lstStyle/>
          <a:p>
            <a:pPr lvl="0" defTabSz="58846888">
              <a:lnSpc>
                <a:spcPct val="90000"/>
              </a:lnSpc>
              <a:spcBef>
                <a:spcPct val="0"/>
              </a:spcBef>
              <a:spcAft>
                <a:spcPct val="6000"/>
              </a:spcAft>
              <a:defRPr/>
            </a:pPr>
            <a:r>
              <a:rPr kumimoji="1" lang="ko-KR" altLang="en-US" sz="4800" dirty="0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프로젝트 전체 구성도</a:t>
            </a:r>
          </a:p>
        </p:txBody>
      </p:sp>
      <p:pic>
        <p:nvPicPr>
          <p:cNvPr id="14348" name="그림 14347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644299" y="3963266"/>
            <a:ext cx="2008780" cy="2063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4349" name="그림 14348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6042868" y="2225277"/>
            <a:ext cx="2722108" cy="187770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4350" name="그림 14349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6042868" y="2969659"/>
            <a:ext cx="4114086" cy="11650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4351" name="그림 14350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6042868" y="4037895"/>
            <a:ext cx="3941052" cy="1285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4352" name="그림 14351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6042868" y="4087070"/>
            <a:ext cx="3026816" cy="128408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028" name="Picture 4" descr="관련 이미지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13" y="3339308"/>
            <a:ext cx="1125986" cy="134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서버 이미지에 대한 이미지 검색결과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41" t="20490" r="5640" b="12807"/>
          <a:stretch/>
        </p:blipFill>
        <p:spPr bwMode="auto">
          <a:xfrm>
            <a:off x="4653079" y="2973431"/>
            <a:ext cx="1389789" cy="214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632351" y="2722983"/>
            <a:ext cx="8771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dirty="0"/>
              <a:t>핸드폰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970238" y="3293485"/>
            <a:ext cx="8771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dirty="0"/>
              <a:t>핸드폰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826184" y="4544445"/>
            <a:ext cx="8771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dirty="0"/>
              <a:t>핸드폰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883377" y="5804303"/>
            <a:ext cx="8771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dirty="0"/>
              <a:t>핸드폰</a:t>
            </a:r>
          </a:p>
        </p:txBody>
      </p:sp>
      <p:pic>
        <p:nvPicPr>
          <p:cNvPr id="1038" name="Picture 14" descr="핸드폰 이미지에 대한 이미지 검색결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568" y="1766477"/>
            <a:ext cx="1064388" cy="106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핸드폰 이미지에 대한 이미지 검색결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6625" y="2375455"/>
            <a:ext cx="1064388" cy="106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4" descr="핸드폰 이미지에 대한 이미지 검색결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905" y="3570784"/>
            <a:ext cx="1064388" cy="106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4" descr="핸드폰 이미지에 대한 이미지 검색결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237" y="4879095"/>
            <a:ext cx="1064388" cy="106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TextBox 15363"/>
          <p:cNvSpPr txBox="1"/>
          <p:nvPr/>
        </p:nvSpPr>
        <p:spPr>
          <a:xfrm>
            <a:off x="2204160" y="4437912"/>
            <a:ext cx="3918815" cy="149393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b">
            <a:spAutoFit/>
          </a:bodyPr>
          <a:lstStyle/>
          <a:p>
            <a:pPr lvl="0" defTabSz="58846888">
              <a:lnSpc>
                <a:spcPct val="90000"/>
              </a:lnSpc>
              <a:spcBef>
                <a:spcPct val="0"/>
              </a:spcBef>
              <a:spcAft>
                <a:spcPct val="6000"/>
              </a:spcAft>
              <a:defRPr/>
            </a:pPr>
            <a:r>
              <a:rPr kumimoji="1" lang="en-US" altLang="ko-KR" sz="2400" b="1" dirty="0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2. </a:t>
            </a:r>
            <a:r>
              <a:rPr kumimoji="1" lang="ko-KR" altLang="en-US" sz="2400" b="1" dirty="0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채팅</a:t>
            </a:r>
            <a:endParaRPr kumimoji="1" lang="en-US" altLang="ko-KR" dirty="0">
              <a:solidFill>
                <a:srgbClr val="40404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defTabSz="58846888">
              <a:lnSpc>
                <a:spcPct val="90000"/>
              </a:lnSpc>
              <a:spcBef>
                <a:spcPct val="0"/>
              </a:spcBef>
              <a:spcAft>
                <a:spcPct val="6000"/>
              </a:spcAft>
              <a:defRPr/>
            </a:pPr>
            <a:r>
              <a:rPr kumimoji="1" lang="ko-KR" altLang="en-US" dirty="0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      1:1 채팅</a:t>
            </a:r>
            <a:endParaRPr kumimoji="1" lang="en-US" altLang="ko-KR" dirty="0">
              <a:solidFill>
                <a:srgbClr val="40404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defTabSz="58846888">
              <a:lnSpc>
                <a:spcPct val="90000"/>
              </a:lnSpc>
              <a:spcBef>
                <a:spcPct val="0"/>
              </a:spcBef>
              <a:spcAft>
                <a:spcPct val="6000"/>
              </a:spcAft>
              <a:defRPr/>
            </a:pPr>
            <a:r>
              <a:rPr kumimoji="1" lang="ko-KR" altLang="en-US" dirty="0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      여러 명과 채팅</a:t>
            </a:r>
            <a:endParaRPr kumimoji="1" lang="en-US" altLang="ko-KR" dirty="0">
              <a:solidFill>
                <a:srgbClr val="40404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defTabSz="58846888">
              <a:lnSpc>
                <a:spcPct val="90000"/>
              </a:lnSpc>
              <a:spcBef>
                <a:spcPct val="0"/>
              </a:spcBef>
              <a:spcAft>
                <a:spcPct val="6000"/>
              </a:spcAft>
              <a:defRPr/>
            </a:pPr>
            <a:r>
              <a:rPr kumimoji="1" lang="ko-KR" altLang="en-US" dirty="0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      여러 개의 </a:t>
            </a:r>
            <a:r>
              <a:rPr kumimoji="1" lang="ko-KR" altLang="en-US" dirty="0" err="1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채팅방</a:t>
            </a:r>
            <a:endParaRPr kumimoji="1" lang="en-US" altLang="ko-KR" dirty="0">
              <a:solidFill>
                <a:srgbClr val="40404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defTabSz="58846888">
              <a:lnSpc>
                <a:spcPct val="90000"/>
              </a:lnSpc>
              <a:spcBef>
                <a:spcPct val="0"/>
              </a:spcBef>
              <a:spcAft>
                <a:spcPct val="6000"/>
              </a:spcAft>
              <a:defRPr/>
            </a:pPr>
            <a:r>
              <a:rPr kumimoji="1" lang="ko-KR" altLang="en-US" dirty="0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      백그라운드 시 채팅(Push알림)</a:t>
            </a:r>
          </a:p>
        </p:txBody>
      </p:sp>
      <p:pic>
        <p:nvPicPr>
          <p:cNvPr id="2052" name="Picture 4" descr="구글맵 이미지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592" y="2317889"/>
            <a:ext cx="1859390" cy="132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관련 이미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43" y="4219709"/>
            <a:ext cx="1465310" cy="146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관련 이미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976" y="4219709"/>
            <a:ext cx="1656621" cy="165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55" y="2058802"/>
            <a:ext cx="1296486" cy="1846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204161" y="2485896"/>
            <a:ext cx="2881080" cy="1493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defTabSz="58846888">
              <a:lnSpc>
                <a:spcPct val="90000"/>
              </a:lnSpc>
              <a:spcBef>
                <a:spcPct val="0"/>
              </a:spcBef>
              <a:spcAft>
                <a:spcPct val="6000"/>
              </a:spcAft>
              <a:buAutoNum type="arabicPeriod"/>
              <a:defRPr/>
            </a:pPr>
            <a:r>
              <a:rPr kumimoji="1" lang="ko-KR" altLang="en-US" sz="2400" b="1" dirty="0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회원 관리</a:t>
            </a:r>
            <a:endParaRPr kumimoji="1" lang="en-US" altLang="ko-KR" sz="2400" b="1" dirty="0">
              <a:solidFill>
                <a:srgbClr val="40404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defTabSz="58846888">
              <a:lnSpc>
                <a:spcPct val="90000"/>
              </a:lnSpc>
              <a:spcBef>
                <a:spcPct val="0"/>
              </a:spcBef>
              <a:spcAft>
                <a:spcPct val="6000"/>
              </a:spcAft>
              <a:defRPr/>
            </a:pPr>
            <a:r>
              <a:rPr kumimoji="1" lang="ko-KR" altLang="en-US" sz="1200" dirty="0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r>
              <a:rPr kumimoji="1" lang="ko-KR" altLang="en-US" dirty="0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       회원 가입</a:t>
            </a:r>
            <a:endParaRPr kumimoji="1" lang="en-US" altLang="ko-KR" dirty="0">
              <a:solidFill>
                <a:srgbClr val="40404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defTabSz="58846888">
              <a:lnSpc>
                <a:spcPct val="90000"/>
              </a:lnSpc>
              <a:spcBef>
                <a:spcPct val="0"/>
              </a:spcBef>
              <a:spcAft>
                <a:spcPct val="6000"/>
              </a:spcAft>
              <a:defRPr/>
            </a:pPr>
            <a:r>
              <a:rPr kumimoji="1" lang="ko-KR" altLang="en-US" dirty="0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       ID/PWD 찾기</a:t>
            </a:r>
            <a:endParaRPr kumimoji="1" lang="en-US" altLang="ko-KR" dirty="0">
              <a:solidFill>
                <a:srgbClr val="40404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defTabSz="58846888">
              <a:lnSpc>
                <a:spcPct val="90000"/>
              </a:lnSpc>
              <a:spcBef>
                <a:spcPct val="0"/>
              </a:spcBef>
              <a:spcAft>
                <a:spcPct val="6000"/>
              </a:spcAft>
              <a:defRPr/>
            </a:pPr>
            <a:r>
              <a:rPr kumimoji="1" lang="ko-KR" altLang="en-US" dirty="0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       로그인</a:t>
            </a:r>
            <a:endParaRPr kumimoji="1" lang="en-US" altLang="ko-KR" dirty="0">
              <a:solidFill>
                <a:srgbClr val="40404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defTabSz="58846888">
              <a:lnSpc>
                <a:spcPct val="90000"/>
              </a:lnSpc>
              <a:spcBef>
                <a:spcPct val="0"/>
              </a:spcBef>
              <a:spcAft>
                <a:spcPct val="6000"/>
              </a:spcAft>
              <a:defRPr/>
            </a:pPr>
            <a:r>
              <a:rPr kumimoji="1" lang="ko-KR" altLang="en-US" dirty="0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       본인 인증(SMTP)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880982" y="4437912"/>
            <a:ext cx="3536546" cy="696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58846888">
              <a:lnSpc>
                <a:spcPct val="90000"/>
              </a:lnSpc>
              <a:spcBef>
                <a:spcPct val="0"/>
              </a:spcBef>
              <a:spcAft>
                <a:spcPct val="6000"/>
              </a:spcAft>
              <a:defRPr/>
            </a:pPr>
            <a:r>
              <a:rPr kumimoji="1" lang="en-US" altLang="ko-KR" sz="2400" b="1" dirty="0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4. </a:t>
            </a:r>
            <a:r>
              <a:rPr kumimoji="1" lang="ko-KR" altLang="en-US" sz="2400" b="1" dirty="0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가계부</a:t>
            </a:r>
            <a:endParaRPr kumimoji="1" lang="en-US" altLang="ko-KR" dirty="0">
              <a:solidFill>
                <a:srgbClr val="40404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defTabSz="58846888">
              <a:lnSpc>
                <a:spcPct val="90000"/>
              </a:lnSpc>
              <a:spcBef>
                <a:spcPct val="0"/>
              </a:spcBef>
              <a:spcAft>
                <a:spcPct val="6000"/>
              </a:spcAft>
              <a:defRPr/>
            </a:pPr>
            <a:r>
              <a:rPr kumimoji="1" lang="ko-KR" altLang="en-US" dirty="0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        SMS 인식을 통한 가계부 작성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990784" y="2485896"/>
            <a:ext cx="1478290" cy="9621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58846888">
              <a:lnSpc>
                <a:spcPct val="90000"/>
              </a:lnSpc>
              <a:spcBef>
                <a:spcPct val="0"/>
              </a:spcBef>
              <a:spcAft>
                <a:spcPct val="6000"/>
              </a:spcAft>
              <a:defRPr/>
            </a:pPr>
            <a:r>
              <a:rPr kumimoji="1" lang="en-US" altLang="ko-KR" sz="2400" b="1" dirty="0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3. Map</a:t>
            </a:r>
            <a:r>
              <a:rPr kumimoji="1" lang="ko-KR" altLang="en-US" dirty="0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 </a:t>
            </a:r>
            <a:endParaRPr kumimoji="1" lang="en-US" altLang="ko-KR" dirty="0">
              <a:solidFill>
                <a:srgbClr val="40404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defTabSz="58846888">
              <a:lnSpc>
                <a:spcPct val="90000"/>
              </a:lnSpc>
              <a:spcBef>
                <a:spcPct val="0"/>
              </a:spcBef>
              <a:spcAft>
                <a:spcPct val="6000"/>
              </a:spcAft>
              <a:defRPr/>
            </a:pPr>
            <a:r>
              <a:rPr kumimoji="1" lang="ko-KR" altLang="en-US" dirty="0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      지도 표시</a:t>
            </a:r>
            <a:endParaRPr kumimoji="1" lang="en-US" altLang="ko-KR" dirty="0">
              <a:solidFill>
                <a:srgbClr val="404040">
                  <a:alpha val="100000"/>
                </a:srgbClr>
              </a:solidFill>
              <a:latin typeface="Calibri"/>
              <a:ea typeface="맑은 고딕"/>
            </a:endParaRPr>
          </a:p>
          <a:p>
            <a:pPr lvl="0" defTabSz="58846888">
              <a:lnSpc>
                <a:spcPct val="90000"/>
              </a:lnSpc>
              <a:spcBef>
                <a:spcPct val="0"/>
              </a:spcBef>
              <a:spcAft>
                <a:spcPct val="6000"/>
              </a:spcAft>
              <a:defRPr/>
            </a:pPr>
            <a:r>
              <a:rPr kumimoji="1" lang="ko-KR" altLang="en-US" dirty="0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      장소 검색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96758" y="979297"/>
            <a:ext cx="4492672" cy="757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b">
            <a:spAutoFit/>
          </a:bodyPr>
          <a:lstStyle/>
          <a:p>
            <a:pPr lvl="0" defTabSz="58846888">
              <a:lnSpc>
                <a:spcPct val="90000"/>
              </a:lnSpc>
              <a:spcBef>
                <a:spcPct val="0"/>
              </a:spcBef>
              <a:spcAft>
                <a:spcPct val="6000"/>
              </a:spcAft>
              <a:defRPr/>
            </a:pPr>
            <a:r>
              <a:rPr kumimoji="1" lang="en-US" altLang="ko-KR" sz="4800" dirty="0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APP </a:t>
            </a:r>
            <a:r>
              <a:rPr kumimoji="1" lang="ko-KR" altLang="en-US" sz="4800" dirty="0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기능 설계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2373785" y="2828457"/>
            <a:ext cx="338554" cy="1062055"/>
            <a:chOff x="2373785" y="2828457"/>
            <a:chExt cx="338554" cy="1062055"/>
          </a:xfrm>
        </p:grpSpPr>
        <p:sp>
          <p:nvSpPr>
            <p:cNvPr id="5" name="직사각형 4"/>
            <p:cNvSpPr/>
            <p:nvPr/>
          </p:nvSpPr>
          <p:spPr>
            <a:xfrm>
              <a:off x="2373785" y="2828457"/>
              <a:ext cx="338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1200" dirty="0">
                  <a:solidFill>
                    <a:srgbClr val="404040">
                      <a:alpha val="100000"/>
                    </a:srgbClr>
                  </a:solidFill>
                  <a:latin typeface="Calibri"/>
                  <a:ea typeface="맑은 고딕"/>
                </a:rPr>
                <a:t>●</a:t>
              </a:r>
              <a:endParaRPr lang="ko-KR" altLang="en-US" sz="1200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373785" y="3094363"/>
              <a:ext cx="338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1200" dirty="0">
                  <a:solidFill>
                    <a:srgbClr val="404040">
                      <a:alpha val="100000"/>
                    </a:srgbClr>
                  </a:solidFill>
                  <a:latin typeface="Calibri"/>
                  <a:ea typeface="맑은 고딕"/>
                </a:rPr>
                <a:t>●</a:t>
              </a:r>
              <a:endParaRPr lang="ko-KR" altLang="en-US" sz="1200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373785" y="3369454"/>
              <a:ext cx="338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1200" dirty="0">
                  <a:solidFill>
                    <a:srgbClr val="404040">
                      <a:alpha val="100000"/>
                    </a:srgbClr>
                  </a:solidFill>
                  <a:latin typeface="Calibri"/>
                  <a:ea typeface="맑은 고딕"/>
                </a:rPr>
                <a:t>●</a:t>
              </a:r>
              <a:endParaRPr lang="ko-KR" altLang="en-US" sz="1200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373785" y="3613513"/>
              <a:ext cx="338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1200" dirty="0">
                  <a:solidFill>
                    <a:srgbClr val="404040">
                      <a:alpha val="100000"/>
                    </a:srgbClr>
                  </a:solidFill>
                  <a:latin typeface="Calibri"/>
                  <a:ea typeface="맑은 고딕"/>
                </a:rPr>
                <a:t>●</a:t>
              </a:r>
              <a:endParaRPr lang="ko-KR" altLang="en-US" sz="1200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332764" y="4813864"/>
            <a:ext cx="341997" cy="1045254"/>
            <a:chOff x="2332764" y="4813864"/>
            <a:chExt cx="341997" cy="1045254"/>
          </a:xfrm>
        </p:grpSpPr>
        <p:sp>
          <p:nvSpPr>
            <p:cNvPr id="16" name="직사각형 15"/>
            <p:cNvSpPr/>
            <p:nvPr/>
          </p:nvSpPr>
          <p:spPr>
            <a:xfrm>
              <a:off x="2336207" y="4813864"/>
              <a:ext cx="338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1200" dirty="0">
                  <a:solidFill>
                    <a:srgbClr val="404040">
                      <a:alpha val="100000"/>
                    </a:srgbClr>
                  </a:solidFill>
                  <a:latin typeface="Calibri"/>
                  <a:ea typeface="맑은 고딕"/>
                </a:rPr>
                <a:t>●</a:t>
              </a:r>
              <a:endParaRPr lang="ko-KR" altLang="en-US" sz="1200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332764" y="5048019"/>
              <a:ext cx="338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1200" dirty="0">
                  <a:solidFill>
                    <a:srgbClr val="404040">
                      <a:alpha val="100000"/>
                    </a:srgbClr>
                  </a:solidFill>
                  <a:latin typeface="Calibri"/>
                  <a:ea typeface="맑은 고딕"/>
                </a:rPr>
                <a:t>●</a:t>
              </a:r>
              <a:endParaRPr lang="ko-KR" altLang="en-US" sz="1200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332764" y="5320149"/>
              <a:ext cx="338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1200" dirty="0">
                  <a:solidFill>
                    <a:srgbClr val="404040">
                      <a:alpha val="100000"/>
                    </a:srgbClr>
                  </a:solidFill>
                  <a:latin typeface="Calibri"/>
                  <a:ea typeface="맑은 고딕"/>
                </a:rPr>
                <a:t>●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336207" y="5582119"/>
              <a:ext cx="338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1200" dirty="0">
                  <a:solidFill>
                    <a:srgbClr val="404040">
                      <a:alpha val="100000"/>
                    </a:srgbClr>
                  </a:solidFill>
                  <a:latin typeface="Calibri"/>
                  <a:ea typeface="맑은 고딕"/>
                </a:rPr>
                <a:t>●</a:t>
              </a:r>
              <a:endParaRPr lang="ko-KR" altLang="en-US" sz="1200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8110375" y="2846334"/>
            <a:ext cx="338554" cy="536121"/>
            <a:chOff x="8110375" y="2846334"/>
            <a:chExt cx="338554" cy="536121"/>
          </a:xfrm>
        </p:grpSpPr>
        <p:sp>
          <p:nvSpPr>
            <p:cNvPr id="21" name="직사각형 20"/>
            <p:cNvSpPr/>
            <p:nvPr/>
          </p:nvSpPr>
          <p:spPr>
            <a:xfrm>
              <a:off x="8110375" y="2846334"/>
              <a:ext cx="338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1200" dirty="0">
                  <a:solidFill>
                    <a:srgbClr val="404040">
                      <a:alpha val="100000"/>
                    </a:srgbClr>
                  </a:solidFill>
                  <a:latin typeface="Calibri"/>
                  <a:ea typeface="맑은 고딕"/>
                </a:rPr>
                <a:t>●</a:t>
              </a:r>
              <a:endParaRPr lang="ko-KR" altLang="en-US" sz="12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8110375" y="3105456"/>
              <a:ext cx="338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ko-KR" altLang="en-US" sz="1200" dirty="0">
                  <a:solidFill>
                    <a:srgbClr val="404040">
                      <a:alpha val="100000"/>
                    </a:srgbClr>
                  </a:solidFill>
                  <a:latin typeface="Calibri"/>
                  <a:ea typeface="맑은 고딕"/>
                </a:rPr>
                <a:t>●</a:t>
              </a:r>
              <a:endParaRPr lang="ko-KR" altLang="en-US" sz="1200" dirty="0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8110375" y="4792000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1200" dirty="0">
                <a:solidFill>
                  <a:srgbClr val="404040">
                    <a:alpha val="100000"/>
                  </a:srgbClr>
                </a:solidFill>
                <a:latin typeface="Calibri"/>
                <a:ea typeface="맑은 고딕"/>
              </a:rPr>
              <a:t>●</a:t>
            </a:r>
            <a:endParaRPr lang="ko-KR" altLang="en-US" sz="1200" dirty="0"/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CCDDEA"/>
      </a:lt2>
      <a:accent1>
        <a:srgbClr val="E48312"/>
      </a:accent1>
      <a:accent2>
        <a:srgbClr val="BD582C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2998E3"/>
      </a:hlink>
      <a:folHlink>
        <a:srgbClr val="8C8C8C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CCDDEA"/>
      </a:lt2>
      <a:accent1>
        <a:srgbClr val="E48312"/>
      </a:accent1>
      <a:accent2>
        <a:srgbClr val="BD582C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2998E3"/>
      </a:hlink>
      <a:folHlink>
        <a:srgbClr val="8C8C8C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3.xml><?xml version="1.0" encoding="utf-8"?>
<a:theme xmlns:a="http://schemas.openxmlformats.org/drawingml/2006/main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CCDDEA"/>
      </a:lt2>
      <a:accent1>
        <a:srgbClr val="E48312"/>
      </a:accent1>
      <a:accent2>
        <a:srgbClr val="BD582C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2998E3"/>
      </a:hlink>
      <a:folHlink>
        <a:srgbClr val="8C8C8C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4.xml><?xml version="1.0" encoding="utf-8"?>
<a:theme xmlns:a="http://schemas.openxmlformats.org/drawingml/2006/main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CCDDEA"/>
      </a:lt2>
      <a:accent1>
        <a:srgbClr val="E48312"/>
      </a:accent1>
      <a:accent2>
        <a:srgbClr val="BD582C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2998E3"/>
      </a:hlink>
      <a:folHlink>
        <a:srgbClr val="8C8C8C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5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536</Words>
  <Application>Microsoft Office PowerPoint</Application>
  <PresentationFormat>사용자 지정</PresentationFormat>
  <Paragraphs>198</Paragraphs>
  <Slides>24</Slides>
  <Notes>0</Notes>
  <HiddenSlides>0</HiddenSlides>
  <MMClips>7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24</vt:i4>
      </vt:variant>
    </vt:vector>
  </HeadingPairs>
  <TitlesOfParts>
    <vt:vector size="35" baseType="lpstr">
      <vt:lpstr>HNC_GO_B_HINT_GS</vt:lpstr>
      <vt:lpstr>굴림체</vt:lpstr>
      <vt:lpstr>바탕</vt:lpstr>
      <vt:lpstr>함초롬돋움</vt:lpstr>
      <vt:lpstr>Arial</vt:lpstr>
      <vt:lpstr>Calibri</vt:lpstr>
      <vt:lpstr>Calibri Light</vt:lpstr>
      <vt:lpstr/>
      <vt:lpstr/>
      <vt:lpstr/>
      <vt:lpstr/>
      <vt:lpstr>모임 채팅 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모임 채팅 앱</dc:title>
  <dc:creator>김 재욱</dc:creator>
  <cp:lastModifiedBy>권 김</cp:lastModifiedBy>
  <cp:revision>140</cp:revision>
  <dcterms:created xsi:type="dcterms:W3CDTF">2019-12-12T08:01:28Z</dcterms:created>
  <dcterms:modified xsi:type="dcterms:W3CDTF">2019-12-12T14:32:18Z</dcterms:modified>
  <cp:version>1000.0000.01</cp:version>
</cp:coreProperties>
</file>